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54"/>
  </p:notesMasterIdLst>
  <p:sldIdLst>
    <p:sldId id="256" r:id="rId3"/>
    <p:sldId id="258" r:id="rId4"/>
    <p:sldId id="259" r:id="rId5"/>
    <p:sldId id="261" r:id="rId6"/>
    <p:sldId id="262" r:id="rId7"/>
    <p:sldId id="298" r:id="rId8"/>
    <p:sldId id="270" r:id="rId9"/>
    <p:sldId id="302" r:id="rId10"/>
    <p:sldId id="303" r:id="rId11"/>
    <p:sldId id="304" r:id="rId12"/>
    <p:sldId id="305" r:id="rId13"/>
    <p:sldId id="299" r:id="rId14"/>
    <p:sldId id="306" r:id="rId15"/>
    <p:sldId id="307" r:id="rId16"/>
    <p:sldId id="300" r:id="rId17"/>
    <p:sldId id="308" r:id="rId18"/>
    <p:sldId id="301" r:id="rId19"/>
    <p:sldId id="309" r:id="rId20"/>
    <p:sldId id="310" r:id="rId21"/>
    <p:sldId id="311" r:id="rId22"/>
    <p:sldId id="263" r:id="rId23"/>
    <p:sldId id="297" r:id="rId24"/>
    <p:sldId id="264" r:id="rId25"/>
    <p:sldId id="266" r:id="rId26"/>
    <p:sldId id="267" r:id="rId27"/>
    <p:sldId id="268" r:id="rId28"/>
    <p:sldId id="269"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Lst>
  <p:sldSz cx="9144000" cy="5143500" type="screen16x9"/>
  <p:notesSz cx="6858000" cy="9144000"/>
  <p:embeddedFontLst>
    <p:embeddedFont>
      <p:font typeface="Berlin Sans FB" panose="020E0602020502020306" pitchFamily="34" charset="77"/>
      <p:regular r:id="rId55"/>
      <p:bold r:id="rId56"/>
    </p:embeddedFont>
    <p:embeddedFont>
      <p:font typeface="Exo 2" pitchFamily="2" charset="77"/>
      <p:regular r:id="rId57"/>
      <p:bold r:id="rId58"/>
      <p:italic r:id="rId59"/>
      <p:boldItalic r:id="rId60"/>
    </p:embeddedFont>
    <p:embeddedFont>
      <p:font typeface="Fira Sans Extra Condensed Medium" panose="020B0603050000020004" pitchFamily="34" charset="0"/>
      <p:regular r:id="rId61"/>
      <p:bold r:id="rId62"/>
      <p:italic r:id="rId63"/>
      <p:boldItalic r:id="rId64"/>
    </p:embeddedFont>
    <p:embeddedFont>
      <p:font typeface="Roboto Condensed" panose="02000000000000000000" pitchFamily="2" charset="0"/>
      <p:regular r:id="rId65"/>
      <p:bold r:id="rId66"/>
      <p:italic r:id="rId67"/>
      <p:boldItalic r:id="rId68"/>
    </p:embeddedFont>
    <p:embeddedFont>
      <p:font typeface="Roboto Condensed Light" panose="02000000000000000000" pitchFamily="2" charset="0"/>
      <p:regular r:id="rId69"/>
      <p:bold r:id="rId70"/>
      <p:italic r:id="rId71"/>
      <p:boldItalic r:id="rId72"/>
    </p:embeddedFont>
    <p:embeddedFont>
      <p:font typeface="Segoe UI" panose="020B0502040204020203" pitchFamily="34" charset="0"/>
      <p:regular r:id="rId73"/>
      <p:bold r:id="rId74"/>
      <p:italic r:id="rId75"/>
      <p:boldItalic r:id="rId76"/>
    </p:embeddedFont>
    <p:embeddedFont>
      <p:font typeface="Segoe UI Light" panose="020B0502040204020203" pitchFamily="34" charset="0"/>
      <p:regular r:id="rId77"/>
      <p:italic r:id="rId78"/>
    </p:embeddedFont>
    <p:embeddedFont>
      <p:font typeface="Squada One" panose="02000000000000000000" pitchFamily="2" charset="0"/>
      <p:regular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18594A-30E0-444B-B7B3-AFDC76A4B809}">
  <a:tblStyle styleId="{BD18594A-30E0-444B-B7B3-AFDC76A4B80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07"/>
  </p:normalViewPr>
  <p:slideViewPr>
    <p:cSldViewPr snapToGrid="0">
      <p:cViewPr varScale="1">
        <p:scale>
          <a:sx n="162" d="100"/>
          <a:sy n="162" d="100"/>
        </p:scale>
        <p:origin x="20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 Target="slides/slide3.xml"/><Relationship Id="rId61" Type="http://schemas.openxmlformats.org/officeDocument/2006/relationships/font" Target="fonts/font7.fntdata"/><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8.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5.xml"/><Relationship Id="rId71"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259b88c64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a259b88c64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a259b88c64_0_2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a259b88c64_0_2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182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a259b88c64_0_2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a259b88c64_0_2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67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af1bf14e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af1bf14e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688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a259b88c64_0_2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a259b88c64_0_2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632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a259b88c64_0_2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a259b88c64_0_2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471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af1bf14e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af1bf14e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688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a259b88c64_0_3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a259b88c64_0_3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2013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af1bf14e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af1bf14e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173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259b88c64_0_2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259b88c64_0_2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CPU</a:t>
            </a:r>
          </a:p>
          <a:p>
            <a:r>
              <a:rPr lang="en-US" dirty="0"/>
              <a:t>GPU</a:t>
            </a:r>
          </a:p>
          <a:p>
            <a:r>
              <a:rPr lang="en-US" dirty="0"/>
              <a:t>Memory Usage</a:t>
            </a:r>
          </a:p>
          <a:p>
            <a:r>
              <a:rPr lang="en-US" dirty="0"/>
              <a:t>Network I/O</a:t>
            </a:r>
          </a:p>
        </p:txBody>
      </p:sp>
      <p:sp>
        <p:nvSpPr>
          <p:cNvPr id="4" name="Slide Number Placeholder 3"/>
          <p:cNvSpPr>
            <a:spLocks noGrp="1"/>
          </p:cNvSpPr>
          <p:nvPr>
            <p:ph type="sldNum" sz="quarter" idx="5"/>
          </p:nvPr>
        </p:nvSpPr>
        <p:spPr/>
        <p:txBody>
          <a:bodyPr/>
          <a:lstStyle/>
          <a:p>
            <a:fld id="{ECF97930-3F0E-7648-9FC0-F06593C2EB71}" type="slidenum">
              <a:rPr lang="en-US" smtClean="0"/>
              <a:t>22</a:t>
            </a:fld>
            <a:endParaRPr lang="en-US"/>
          </a:p>
        </p:txBody>
      </p:sp>
    </p:spTree>
    <p:extLst>
      <p:ext uri="{BB962C8B-B14F-4D97-AF65-F5344CB8AC3E}">
        <p14:creationId xmlns:p14="http://schemas.microsoft.com/office/powerpoint/2010/main" val="2230084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259b88c64_0_1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259b88c64_0_1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a259b88c64_0_3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a259b88c64_0_3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9f6f5c099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a9f6f5c099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aec3a446b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aec3a446b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aec3a446b2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aec3a446b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ec3a446b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ec3a446b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9f6f5c0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9f6f5c0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259b88c64_0_3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259b88c64_0_3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259b88c64_0_3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259b88c64_0_3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a259b88c64_0_30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a259b88c64_0_3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a259b88c64_0_3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a259b88c64_0_3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259b88c64_0_1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a259b88c64_0_1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acf943618a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acf943618a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a9f6f5c09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a9f6f5c09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a259b88c64_0_3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a259b88c64_0_3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a259b88c64_0_3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a259b88c64_0_3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a259b88c64_0_3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a259b88c64_0_3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a259b88c64_0_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a259b88c64_0_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a259b88c64_0_3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a259b88c64_0_3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a259b88c64_0_3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a259b88c64_0_3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a259b88c64_0_3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a259b88c64_0_3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a25cfd387b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a25cfd387b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a259b88c64_0_2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a259b88c64_0_2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a259b88c64_0_1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a259b88c64_0_1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a259b88c64_0_3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a259b88c64_0_3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a259b88c64_0_1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a259b88c64_0_1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ed5a08c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ed5a08c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a:solidFill>
                  <a:srgbClr val="434343"/>
                </a:solidFill>
                <a:latin typeface="Exo 2"/>
                <a:ea typeface="Exo 2"/>
                <a:cs typeface="Exo 2"/>
                <a:sym typeface="Exo 2"/>
              </a:rPr>
              <a:t>First i want to restate the objective of our project, the issue that we aim to resolve in our problem statement.</a:t>
            </a:r>
            <a:endParaRPr sz="1200">
              <a:solidFill>
                <a:srgbClr val="434343"/>
              </a:solidFill>
              <a:latin typeface="Exo 2"/>
              <a:ea typeface="Exo 2"/>
              <a:cs typeface="Exo 2"/>
              <a:sym typeface="Exo 2"/>
            </a:endParaRPr>
          </a:p>
          <a:p>
            <a:pPr marL="0" lvl="0" indent="0" algn="l" rtl="0">
              <a:lnSpc>
                <a:spcPct val="200000"/>
              </a:lnSpc>
              <a:spcBef>
                <a:spcPts val="0"/>
              </a:spcBef>
              <a:spcAft>
                <a:spcPts val="0"/>
              </a:spcAft>
              <a:buNone/>
            </a:pPr>
            <a:r>
              <a:rPr lang="en" sz="1200">
                <a:solidFill>
                  <a:srgbClr val="434343"/>
                </a:solidFill>
                <a:latin typeface="Exo 2"/>
                <a:ea typeface="Exo 2"/>
                <a:cs typeface="Exo 2"/>
                <a:sym typeface="Exo 2"/>
              </a:rPr>
              <a:t>We met several challenges, including the massive sizes in datasets, &amp; imbalanced info in two datatset.</a:t>
            </a:r>
            <a:endParaRPr sz="1200">
              <a:solidFill>
                <a:srgbClr val="434343"/>
              </a:solidFill>
              <a:latin typeface="Exo 2"/>
              <a:ea typeface="Exo 2"/>
              <a:cs typeface="Exo 2"/>
              <a:sym typeface="Exo 2"/>
            </a:endParaRPr>
          </a:p>
          <a:p>
            <a:pPr marL="0" lvl="0" indent="0" algn="l" rtl="0">
              <a:lnSpc>
                <a:spcPct val="200000"/>
              </a:lnSpc>
              <a:spcBef>
                <a:spcPts val="0"/>
              </a:spcBef>
              <a:spcAft>
                <a:spcPts val="0"/>
              </a:spcAft>
              <a:buNone/>
            </a:pPr>
            <a:r>
              <a:rPr lang="en" sz="1200">
                <a:solidFill>
                  <a:srgbClr val="434343"/>
                </a:solidFill>
                <a:latin typeface="Exo 2"/>
                <a:ea typeface="Exo 2"/>
                <a:cs typeface="Exo 2"/>
                <a:sym typeface="Exo 2"/>
              </a:rPr>
              <a:t>We spent lots of effors on shrinking the data, merge the two datasets, tranfrom data types and create new variables through featuring engineering</a:t>
            </a:r>
            <a:endParaRPr sz="1200">
              <a:solidFill>
                <a:srgbClr val="434343"/>
              </a:solidFill>
              <a:latin typeface="Exo 2"/>
              <a:ea typeface="Exo 2"/>
              <a:cs typeface="Exo 2"/>
              <a:sym typeface="Exo 2"/>
            </a:endParaRPr>
          </a:p>
          <a:p>
            <a:pPr marL="0" lvl="0" indent="0" algn="l" rtl="0">
              <a:lnSpc>
                <a:spcPct val="200000"/>
              </a:lnSpc>
              <a:spcBef>
                <a:spcPts val="0"/>
              </a:spcBef>
              <a:spcAft>
                <a:spcPts val="0"/>
              </a:spcAft>
              <a:buNone/>
            </a:pPr>
            <a:r>
              <a:rPr lang="en" sz="1200">
                <a:solidFill>
                  <a:srgbClr val="434343"/>
                </a:solidFill>
                <a:latin typeface="Exo 2"/>
                <a:ea typeface="Exo 2"/>
                <a:cs typeface="Exo 2"/>
                <a:sym typeface="Exo 2"/>
              </a:rPr>
              <a:t>After the data preparation, we have used 5 different models, after considaratin and comparation, we chose to use the gradient boosting model, which proved to be the most effective model.</a:t>
            </a:r>
            <a:endParaRPr sz="1200">
              <a:solidFill>
                <a:srgbClr val="434343"/>
              </a:solidFill>
              <a:latin typeface="Exo 2"/>
              <a:ea typeface="Exo 2"/>
              <a:cs typeface="Exo 2"/>
              <a:sym typeface="Exo 2"/>
            </a:endParaRPr>
          </a:p>
          <a:p>
            <a:pPr marL="0" lvl="0" indent="0" algn="l" rtl="0">
              <a:lnSpc>
                <a:spcPct val="200000"/>
              </a:lnSpc>
              <a:spcBef>
                <a:spcPts val="0"/>
              </a:spcBef>
              <a:spcAft>
                <a:spcPts val="0"/>
              </a:spcAft>
              <a:buNone/>
            </a:pPr>
            <a:r>
              <a:rPr lang="en" sz="1200">
                <a:solidFill>
                  <a:srgbClr val="434343"/>
                </a:solidFill>
                <a:latin typeface="Exo 2"/>
                <a:ea typeface="Exo 2"/>
                <a:cs typeface="Exo 2"/>
                <a:sym typeface="Exo 2"/>
              </a:rPr>
              <a:t>F1 score for weighted avg above 0.80, and auc roc(area under the curve) , the greater the better, final auc value of the gradient boosting model was 0.84.</a:t>
            </a:r>
            <a:endParaRPr sz="1200">
              <a:solidFill>
                <a:srgbClr val="434343"/>
              </a:solidFill>
              <a:latin typeface="Exo 2"/>
              <a:ea typeface="Exo 2"/>
              <a:cs typeface="Exo 2"/>
              <a:sym typeface="Exo 2"/>
            </a:endParaRPr>
          </a:p>
          <a:p>
            <a:pPr marL="0" lvl="0" indent="0" algn="l" rtl="0">
              <a:lnSpc>
                <a:spcPct val="200000"/>
              </a:lnSpc>
              <a:spcBef>
                <a:spcPts val="0"/>
              </a:spcBef>
              <a:spcAft>
                <a:spcPts val="0"/>
              </a:spcAft>
              <a:buNone/>
            </a:pPr>
            <a:r>
              <a:rPr lang="en" sz="1200">
                <a:solidFill>
                  <a:srgbClr val="434343"/>
                </a:solidFill>
                <a:latin typeface="Exo 2"/>
                <a:ea typeface="Exo 2"/>
                <a:cs typeface="Exo 2"/>
                <a:sym typeface="Exo 2"/>
              </a:rPr>
              <a:t>Based on the models we are able to make recommendations for the business deciison, which covers the aspects of locations.</a:t>
            </a:r>
            <a:endParaRPr sz="1200">
              <a:solidFill>
                <a:srgbClr val="434343"/>
              </a:solidFill>
              <a:latin typeface="Exo 2"/>
              <a:ea typeface="Exo 2"/>
              <a:cs typeface="Exo 2"/>
              <a:sym typeface="Exo 2"/>
            </a:endParaRPr>
          </a:p>
          <a:p>
            <a:pPr marL="457200" lvl="0" indent="-304800" algn="l" rtl="0">
              <a:lnSpc>
                <a:spcPct val="200000"/>
              </a:lnSpc>
              <a:spcBef>
                <a:spcPts val="0"/>
              </a:spcBef>
              <a:spcAft>
                <a:spcPts val="0"/>
              </a:spcAft>
              <a:buClr>
                <a:srgbClr val="434343"/>
              </a:buClr>
              <a:buSzPts val="1200"/>
              <a:buFont typeface="Exo 2"/>
              <a:buChar char="●"/>
            </a:pPr>
            <a:r>
              <a:rPr lang="en" sz="1200">
                <a:solidFill>
                  <a:srgbClr val="434343"/>
                </a:solidFill>
                <a:latin typeface="Exo 2"/>
                <a:ea typeface="Exo 2"/>
                <a:cs typeface="Exo 2"/>
                <a:sym typeface="Exo 2"/>
              </a:rPr>
              <a:t>Deal with imbalanced data</a:t>
            </a:r>
            <a:endParaRPr sz="1200">
              <a:solidFill>
                <a:srgbClr val="434343"/>
              </a:solidFill>
              <a:latin typeface="Exo 2"/>
              <a:ea typeface="Exo 2"/>
              <a:cs typeface="Exo 2"/>
              <a:sym typeface="Exo 2"/>
            </a:endParaRPr>
          </a:p>
          <a:p>
            <a:pPr marL="457200" lvl="0" indent="-304800" algn="l" rtl="0">
              <a:lnSpc>
                <a:spcPct val="200000"/>
              </a:lnSpc>
              <a:spcBef>
                <a:spcPts val="0"/>
              </a:spcBef>
              <a:spcAft>
                <a:spcPts val="0"/>
              </a:spcAft>
              <a:buClr>
                <a:srgbClr val="434343"/>
              </a:buClr>
              <a:buSzPts val="1200"/>
              <a:buFont typeface="Exo 2"/>
              <a:buChar char="●"/>
            </a:pPr>
            <a:r>
              <a:rPr lang="en" sz="1200">
                <a:solidFill>
                  <a:srgbClr val="434343"/>
                </a:solidFill>
                <a:latin typeface="Exo 2"/>
                <a:ea typeface="Exo 2"/>
                <a:cs typeface="Exo 2"/>
                <a:sym typeface="Exo 2"/>
              </a:rPr>
              <a:t>Data cleaning</a:t>
            </a:r>
            <a:endParaRPr sz="1200">
              <a:solidFill>
                <a:srgbClr val="434343"/>
              </a:solidFill>
              <a:latin typeface="Exo 2"/>
              <a:ea typeface="Exo 2"/>
              <a:cs typeface="Exo 2"/>
              <a:sym typeface="Exo 2"/>
            </a:endParaRPr>
          </a:p>
          <a:p>
            <a:pPr marL="457200" lvl="0" indent="-304800" algn="l" rtl="0">
              <a:lnSpc>
                <a:spcPct val="200000"/>
              </a:lnSpc>
              <a:spcBef>
                <a:spcPts val="0"/>
              </a:spcBef>
              <a:spcAft>
                <a:spcPts val="0"/>
              </a:spcAft>
              <a:buClr>
                <a:srgbClr val="434343"/>
              </a:buClr>
              <a:buSzPts val="1200"/>
              <a:buFont typeface="Exo 2"/>
              <a:buChar char="●"/>
            </a:pPr>
            <a:r>
              <a:rPr lang="en" sz="1200">
                <a:solidFill>
                  <a:srgbClr val="434343"/>
                </a:solidFill>
                <a:latin typeface="Exo 2"/>
                <a:ea typeface="Exo 2"/>
                <a:cs typeface="Exo 2"/>
                <a:sym typeface="Exo 2"/>
              </a:rPr>
              <a:t>Feature selection</a:t>
            </a:r>
            <a:endParaRPr sz="1200">
              <a:solidFill>
                <a:srgbClr val="434343"/>
              </a:solidFill>
              <a:latin typeface="Exo 2"/>
              <a:ea typeface="Exo 2"/>
              <a:cs typeface="Exo 2"/>
              <a:sym typeface="Exo 2"/>
            </a:endParaRPr>
          </a:p>
          <a:p>
            <a:pPr marL="457200" lvl="0" indent="-304800" algn="l" rtl="0">
              <a:lnSpc>
                <a:spcPct val="200000"/>
              </a:lnSpc>
              <a:spcBef>
                <a:spcPts val="0"/>
              </a:spcBef>
              <a:spcAft>
                <a:spcPts val="0"/>
              </a:spcAft>
              <a:buClr>
                <a:srgbClr val="434343"/>
              </a:buClr>
              <a:buSzPts val="1200"/>
              <a:buFont typeface="Exo 2"/>
              <a:buChar char="●"/>
            </a:pPr>
            <a:r>
              <a:rPr lang="en" sz="1200">
                <a:solidFill>
                  <a:srgbClr val="434343"/>
                </a:solidFill>
                <a:latin typeface="Exo 2"/>
                <a:ea typeface="Exo 2"/>
                <a:cs typeface="Exo 2"/>
                <a:sym typeface="Exo 2"/>
              </a:rPr>
              <a:t>Meaningful feature engineering</a:t>
            </a:r>
            <a:endParaRPr sz="1200">
              <a:solidFill>
                <a:srgbClr val="434343"/>
              </a:solidFill>
              <a:latin typeface="Exo 2"/>
              <a:ea typeface="Exo 2"/>
              <a:cs typeface="Exo 2"/>
              <a:sym typeface="Exo 2"/>
            </a:endParaRPr>
          </a:p>
          <a:p>
            <a:pPr marL="457200" lvl="0" indent="-304800" algn="l" rtl="0">
              <a:lnSpc>
                <a:spcPct val="200000"/>
              </a:lnSpc>
              <a:spcBef>
                <a:spcPts val="0"/>
              </a:spcBef>
              <a:spcAft>
                <a:spcPts val="0"/>
              </a:spcAft>
              <a:buClr>
                <a:srgbClr val="434343"/>
              </a:buClr>
              <a:buSzPts val="1200"/>
              <a:buFont typeface="Exo 2"/>
              <a:buChar char="●"/>
            </a:pPr>
            <a:r>
              <a:rPr lang="en" sz="1200">
                <a:solidFill>
                  <a:srgbClr val="434343"/>
                </a:solidFill>
                <a:latin typeface="Exo 2"/>
                <a:ea typeface="Exo 2"/>
                <a:cs typeface="Exo 2"/>
                <a:sym typeface="Exo 2"/>
              </a:rPr>
              <a:t>Different packages (H2O, sklearn, seaborn-for graph, pandas, numpy)</a:t>
            </a:r>
            <a:endParaRPr sz="1200">
              <a:solidFill>
                <a:srgbClr val="434343"/>
              </a:solidFill>
              <a:latin typeface="Exo 2"/>
              <a:ea typeface="Exo 2"/>
              <a:cs typeface="Exo 2"/>
              <a:sym typeface="Exo 2"/>
            </a:endParaRPr>
          </a:p>
          <a:p>
            <a:pPr marL="457200" lvl="0" indent="-304800" algn="l" rtl="0">
              <a:lnSpc>
                <a:spcPct val="200000"/>
              </a:lnSpc>
              <a:spcBef>
                <a:spcPts val="0"/>
              </a:spcBef>
              <a:spcAft>
                <a:spcPts val="0"/>
              </a:spcAft>
              <a:buClr>
                <a:srgbClr val="434343"/>
              </a:buClr>
              <a:buSzPts val="1200"/>
              <a:buFont typeface="Exo 2"/>
              <a:buChar char="●"/>
            </a:pPr>
            <a:r>
              <a:rPr lang="en" sz="1200">
                <a:solidFill>
                  <a:srgbClr val="434343"/>
                </a:solidFill>
                <a:latin typeface="Exo 2"/>
                <a:ea typeface="Exo 2"/>
                <a:cs typeface="Exo 2"/>
                <a:sym typeface="Exo 2"/>
              </a:rPr>
              <a:t>Tableau</a:t>
            </a:r>
            <a:endParaRPr sz="1200">
              <a:solidFill>
                <a:srgbClr val="434343"/>
              </a:solidFill>
              <a:latin typeface="Exo 2"/>
              <a:ea typeface="Exo 2"/>
              <a:cs typeface="Exo 2"/>
              <a:sym typeface="Exo 2"/>
            </a:endParaRPr>
          </a:p>
          <a:p>
            <a:pPr marL="457200" lvl="0" indent="-304800" algn="l" rtl="0">
              <a:lnSpc>
                <a:spcPct val="200000"/>
              </a:lnSpc>
              <a:spcBef>
                <a:spcPts val="0"/>
              </a:spcBef>
              <a:spcAft>
                <a:spcPts val="0"/>
              </a:spcAft>
              <a:buClr>
                <a:srgbClr val="434343"/>
              </a:buClr>
              <a:buSzPts val="1200"/>
              <a:buFont typeface="Exo 2"/>
              <a:buChar char="●"/>
            </a:pPr>
            <a:r>
              <a:rPr lang="en" sz="1200">
                <a:solidFill>
                  <a:srgbClr val="434343"/>
                </a:solidFill>
                <a:latin typeface="Exo 2"/>
                <a:ea typeface="Exo 2"/>
                <a:cs typeface="Exo 2"/>
                <a:sym typeface="Exo 2"/>
              </a:rPr>
              <a:t>Access “success criteria” - Recall/Precision, F1 Score, ROC AUC</a:t>
            </a:r>
            <a:endParaRPr sz="1200">
              <a:solidFill>
                <a:srgbClr val="434343"/>
              </a:solidFill>
              <a:latin typeface="Exo 2"/>
              <a:ea typeface="Exo 2"/>
              <a:cs typeface="Exo 2"/>
              <a:sym typeface="Exo 2"/>
            </a:endParaRPr>
          </a:p>
          <a:p>
            <a:pPr marL="0" lvl="0" indent="0" algn="l" rtl="0">
              <a:spcBef>
                <a:spcPts val="0"/>
              </a:spcBef>
              <a:spcAft>
                <a:spcPts val="0"/>
              </a:spcAft>
              <a:buNone/>
            </a:pPr>
            <a:endParaRPr sz="800">
              <a:solidFill>
                <a:schemeClr val="dk1"/>
              </a:solidFill>
            </a:endParaRPr>
          </a:p>
          <a:p>
            <a:pPr marL="0" lvl="0" indent="0" algn="l" rtl="0">
              <a:lnSpc>
                <a:spcPct val="200000"/>
              </a:lnSpc>
              <a:spcBef>
                <a:spcPts val="0"/>
              </a:spcBef>
              <a:spcAft>
                <a:spcPts val="0"/>
              </a:spcAft>
              <a:buClr>
                <a:schemeClr val="dk1"/>
              </a:buClr>
              <a:buSzPts val="1100"/>
              <a:buFont typeface="Arial"/>
              <a:buNone/>
            </a:pPr>
            <a:endParaRPr sz="1000" i="1">
              <a:solidFill>
                <a:schemeClr val="dk1"/>
              </a:solidFill>
              <a:latin typeface="Exo 2"/>
              <a:ea typeface="Exo 2"/>
              <a:cs typeface="Exo 2"/>
              <a:sym typeface="Exo 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a9f6f5c099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a9f6f5c099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a259b88c64_0_2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a259b88c64_0_2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 for Con Edison’s support throughout the project. </a:t>
            </a:r>
            <a:endParaRPr/>
          </a:p>
          <a:p>
            <a:pPr marL="0" lvl="0" indent="0" algn="l" rtl="0">
              <a:spcBef>
                <a:spcPts val="0"/>
              </a:spcBef>
              <a:spcAft>
                <a:spcPts val="0"/>
              </a:spcAft>
              <a:buNone/>
            </a:pPr>
            <a:r>
              <a:rPr lang="en"/>
              <a:t>Thanks again for your time and listening.</a:t>
            </a:r>
            <a:endParaRPr/>
          </a:p>
          <a:p>
            <a:pPr marL="0" lvl="0" indent="0" algn="l" rtl="0">
              <a:spcBef>
                <a:spcPts val="0"/>
              </a:spcBef>
              <a:spcAft>
                <a:spcPts val="0"/>
              </a:spcAft>
              <a:buNone/>
            </a:pPr>
            <a:r>
              <a:rPr lang="en"/>
              <a:t>We are now open to questions.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aec3a446b2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aec3a446b2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aec3a446b2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aec3a446b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aec3a446b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aec3a446b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a259b88c64_0_1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a259b88c64_0_1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a259b88c64_0_2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a259b88c64_0_2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989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af1bf14e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af1bf14e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a259b88c64_0_2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a259b88c64_0_2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316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a259b88c64_0_2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a259b88c64_0_2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0907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52" name="Google Shape;52;p13"/>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53" name="Google Shape;53;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5"/>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60" name="Google Shape;60;p15"/>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61" name="Google Shape;61;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6"/>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64" name="Google Shape;64;p16"/>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65" name="Google Shape;65;p16"/>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66" name="Google Shape;66;p16"/>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6"/>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6"/>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6"/>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16"/>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6"/>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2" name="Google Shape;72;p16"/>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73" name="Google Shape;73;p16"/>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74" name="Google Shape;74;p16"/>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75" name="Google Shape;75;p16"/>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76" name="Google Shape;76;p16"/>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7" name="Google Shape;77;p16"/>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78" name="Google Shape;78;p16"/>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9" name="Google Shape;79;p16"/>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80" name="Google Shape;80;p16"/>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1" name="Google Shape;81;p16"/>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82" name="Google Shape;82;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7"/>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85" name="Google Shape;85;p17"/>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6" name="Google Shape;86;p17"/>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87" name="Google Shape;87;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8"/>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90" name="Google Shape;90;p18"/>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91" name="Google Shape;9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4" name="Google Shape;94;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0"/>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97" name="Google Shape;97;p20"/>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8" name="Google Shape;98;p20"/>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99" name="Google Shape;99;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21"/>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102" name="Google Shape;102;p21"/>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4" name="Google Shape;10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8" name="Google Shape;108;p22"/>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0" name="Google Shape;110;p22"/>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2" name="Google Shape;112;p22"/>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16" name="Google Shape;116;p23"/>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117" name="Google Shape;117;p23"/>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8" name="Google Shape;118;p23"/>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119" name="Google Shape;119;p23"/>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20" name="Google Shape;120;p23"/>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121" name="Google Shape;121;p23"/>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22" name="Google Shape;122;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4"/>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25" name="Google Shape;125;p24"/>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26" name="Google Shape;126;p24"/>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127" name="Google Shape;127;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30" name="Google Shape;130;p25"/>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31" name="Google Shape;131;p25"/>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32" name="Google Shape;132;p25"/>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33" name="Google Shape;133;p25"/>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34" name="Google Shape;134;p25"/>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35" name="Google Shape;135;p25"/>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36" name="Google Shape;136;p25"/>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37" name="Google Shape;137;p25"/>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38" name="Google Shape;138;p25"/>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39" name="Google Shape;139;p25"/>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40" name="Google Shape;140;p25"/>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41" name="Google Shape;141;p25"/>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42" name="Google Shape;142;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p2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45" name="Google Shape;145;p26"/>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6" name="Google Shape;146;p2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47" name="Google Shape;147;p26"/>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8" name="Google Shape;148;p26"/>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49" name="Google Shape;149;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150"/>
        <p:cNvGrpSpPr/>
        <p:nvPr/>
      </p:nvGrpSpPr>
      <p:grpSpPr>
        <a:xfrm>
          <a:off x="0" y="0"/>
          <a:ext cx="0" cy="0"/>
          <a:chOff x="0" y="0"/>
          <a:chExt cx="0" cy="0"/>
        </a:xfrm>
      </p:grpSpPr>
      <p:sp>
        <p:nvSpPr>
          <p:cNvPr id="151" name="Google Shape;151;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52" name="Google Shape;152;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153"/>
        <p:cNvGrpSpPr/>
        <p:nvPr/>
      </p:nvGrpSpPr>
      <p:grpSpPr>
        <a:xfrm>
          <a:off x="0" y="0"/>
          <a:ext cx="0" cy="0"/>
          <a:chOff x="0" y="0"/>
          <a:chExt cx="0" cy="0"/>
        </a:xfrm>
      </p:grpSpPr>
      <p:sp>
        <p:nvSpPr>
          <p:cNvPr id="154" name="Google Shape;154;p28"/>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55" name="Google Shape;155;p28"/>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56" name="Google Shape;156;p28"/>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157" name="Google Shape;157;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158"/>
        <p:cNvGrpSpPr/>
        <p:nvPr/>
      </p:nvGrpSpPr>
      <p:grpSpPr>
        <a:xfrm>
          <a:off x="0" y="0"/>
          <a:ext cx="0" cy="0"/>
          <a:chOff x="0" y="0"/>
          <a:chExt cx="0" cy="0"/>
        </a:xfrm>
      </p:grpSpPr>
      <p:sp>
        <p:nvSpPr>
          <p:cNvPr id="159" name="Google Shape;159;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0" name="Google Shape;160;p29"/>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61" name="Google Shape;161;p29"/>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62" name="Google Shape;162;p29"/>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63" name="Google Shape;163;p29"/>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64" name="Google Shape;164;p29"/>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65" name="Google Shape;165;p29"/>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66" name="Google Shape;166;p29"/>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67" name="Google Shape;167;p29"/>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68" name="Google Shape;168;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69"/>
        <p:cNvGrpSpPr/>
        <p:nvPr/>
      </p:nvGrpSpPr>
      <p:grpSpPr>
        <a:xfrm>
          <a:off x="0" y="0"/>
          <a:ext cx="0" cy="0"/>
          <a:chOff x="0" y="0"/>
          <a:chExt cx="0" cy="0"/>
        </a:xfrm>
      </p:grpSpPr>
      <p:sp>
        <p:nvSpPr>
          <p:cNvPr id="170" name="Google Shape;170;p30"/>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
        <p:nvSpPr>
          <p:cNvPr id="171" name="Google Shape;17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p3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74" name="Google Shape;174;p31"/>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75" name="Google Shape;175;p31"/>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76" name="Google Shape;176;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77"/>
        <p:cNvGrpSpPr/>
        <p:nvPr/>
      </p:nvGrpSpPr>
      <p:grpSpPr>
        <a:xfrm>
          <a:off x="0" y="0"/>
          <a:ext cx="0" cy="0"/>
          <a:chOff x="0" y="0"/>
          <a:chExt cx="0" cy="0"/>
        </a:xfrm>
      </p:grpSpPr>
      <p:sp>
        <p:nvSpPr>
          <p:cNvPr id="178" name="Google Shape;178;p3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79" name="Google Shape;179;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80"/>
        <p:cNvGrpSpPr/>
        <p:nvPr/>
      </p:nvGrpSpPr>
      <p:grpSpPr>
        <a:xfrm>
          <a:off x="0" y="0"/>
          <a:ext cx="0" cy="0"/>
          <a:chOff x="0" y="0"/>
          <a:chExt cx="0" cy="0"/>
        </a:xfrm>
      </p:grpSpPr>
      <p:sp>
        <p:nvSpPr>
          <p:cNvPr id="181" name="Google Shape;181;p3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82" name="Google Shape;18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83"/>
        <p:cNvGrpSpPr/>
        <p:nvPr/>
      </p:nvGrpSpPr>
      <p:grpSpPr>
        <a:xfrm>
          <a:off x="0" y="0"/>
          <a:ext cx="0" cy="0"/>
          <a:chOff x="0" y="0"/>
          <a:chExt cx="0" cy="0"/>
        </a:xfrm>
      </p:grpSpPr>
      <p:sp>
        <p:nvSpPr>
          <p:cNvPr id="184" name="Google Shape;184;p34"/>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85" name="Google Shape;185;p34"/>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86" name="Google Shape;186;p34"/>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87" name="Google Shape;18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88"/>
        <p:cNvGrpSpPr/>
        <p:nvPr/>
      </p:nvGrpSpPr>
      <p:grpSpPr>
        <a:xfrm>
          <a:off x="0" y="0"/>
          <a:ext cx="0" cy="0"/>
          <a:chOff x="0" y="0"/>
          <a:chExt cx="0" cy="0"/>
        </a:xfrm>
      </p:grpSpPr>
      <p:sp>
        <p:nvSpPr>
          <p:cNvPr id="189" name="Google Shape;189;p3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90" name="Google Shape;190;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3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93" name="Google Shape;193;p36"/>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36"/>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
        <p:nvSpPr>
          <p:cNvPr id="195" name="Google Shape;195;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96"/>
        <p:cNvGrpSpPr/>
        <p:nvPr/>
      </p:nvGrpSpPr>
      <p:grpSpPr>
        <a:xfrm>
          <a:off x="0" y="0"/>
          <a:ext cx="0" cy="0"/>
          <a:chOff x="0" y="0"/>
          <a:chExt cx="0" cy="0"/>
        </a:xfrm>
      </p:grpSpPr>
      <p:sp>
        <p:nvSpPr>
          <p:cNvPr id="197" name="Google Shape;197;p37"/>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98" name="Google Shape;198;p3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99" name="Google Shape;19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200"/>
        <p:cNvGrpSpPr/>
        <p:nvPr/>
      </p:nvGrpSpPr>
      <p:grpSpPr>
        <a:xfrm>
          <a:off x="0" y="0"/>
          <a:ext cx="0" cy="0"/>
          <a:chOff x="0" y="0"/>
          <a:chExt cx="0" cy="0"/>
        </a:xfrm>
      </p:grpSpPr>
      <p:sp>
        <p:nvSpPr>
          <p:cNvPr id="201" name="Google Shape;201;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94AA-0BA4-7346-8C5B-137956741A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E7AD54-C8B8-0943-BB15-F38CD96DE9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1DF03-174E-1543-8E1F-DC31008927B9}"/>
              </a:ext>
            </a:extLst>
          </p:cNvPr>
          <p:cNvSpPr>
            <a:spLocks noGrp="1"/>
          </p:cNvSpPr>
          <p:nvPr>
            <p:ph type="dt" sz="half" idx="10"/>
          </p:nvPr>
        </p:nvSpPr>
        <p:spPr/>
        <p:txBody>
          <a:bodyPr/>
          <a:lstStyle/>
          <a:p>
            <a:fld id="{6043BC26-C5E5-1C4E-9AF2-20F54CE465E0}" type="datetimeFigureOut">
              <a:rPr lang="en-US" smtClean="0"/>
              <a:t>1/10/21</a:t>
            </a:fld>
            <a:endParaRPr lang="en-US"/>
          </a:p>
        </p:txBody>
      </p:sp>
      <p:sp>
        <p:nvSpPr>
          <p:cNvPr id="5" name="Footer Placeholder 4">
            <a:extLst>
              <a:ext uri="{FF2B5EF4-FFF2-40B4-BE49-F238E27FC236}">
                <a16:creationId xmlns:a16="http://schemas.microsoft.com/office/drawing/2014/main" id="{1F435846-4533-5641-81CB-7B6C177EF7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46515-3EA3-EC47-BCF6-D6EBA5928C34}"/>
              </a:ext>
            </a:extLst>
          </p:cNvPr>
          <p:cNvSpPr>
            <a:spLocks noGrp="1"/>
          </p:cNvSpPr>
          <p:nvPr>
            <p:ph type="sldNum" sz="quarter" idx="12"/>
          </p:nvPr>
        </p:nvSpPr>
        <p:spPr/>
        <p:txBody>
          <a:bodyPr/>
          <a:lstStyle/>
          <a:p>
            <a:fld id="{9F191A68-2179-C147-AD59-5C0F5742A36E}" type="slidenum">
              <a:rPr lang="en-US" smtClean="0"/>
              <a:t>‹#›</a:t>
            </a:fld>
            <a:endParaRPr lang="en-US"/>
          </a:p>
        </p:txBody>
      </p:sp>
    </p:spTree>
    <p:extLst>
      <p:ext uri="{BB962C8B-B14F-4D97-AF65-F5344CB8AC3E}">
        <p14:creationId xmlns:p14="http://schemas.microsoft.com/office/powerpoint/2010/main" val="4044095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56" name="Google Shape;56;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
        <p:nvSpPr>
          <p:cNvPr id="57" name="Google Shape;57;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Roboto Condensed Light"/>
                <a:ea typeface="Roboto Condensed Light"/>
                <a:cs typeface="Roboto Condensed Light"/>
                <a:sym typeface="Roboto Condensed Light"/>
              </a:defRPr>
            </a:lvl1pPr>
            <a:lvl2pPr lvl="1" algn="r">
              <a:buNone/>
              <a:defRPr sz="1300">
                <a:solidFill>
                  <a:schemeClr val="dk1"/>
                </a:solidFill>
                <a:latin typeface="Roboto Condensed Light"/>
                <a:ea typeface="Roboto Condensed Light"/>
                <a:cs typeface="Roboto Condensed Light"/>
                <a:sym typeface="Roboto Condensed Light"/>
              </a:defRPr>
            </a:lvl2pPr>
            <a:lvl3pPr lvl="2" algn="r">
              <a:buNone/>
              <a:defRPr sz="1300">
                <a:solidFill>
                  <a:schemeClr val="dk1"/>
                </a:solidFill>
                <a:latin typeface="Roboto Condensed Light"/>
                <a:ea typeface="Roboto Condensed Light"/>
                <a:cs typeface="Roboto Condensed Light"/>
                <a:sym typeface="Roboto Condensed Light"/>
              </a:defRPr>
            </a:lvl3pPr>
            <a:lvl4pPr lvl="3" algn="r">
              <a:buNone/>
              <a:defRPr sz="1300">
                <a:solidFill>
                  <a:schemeClr val="dk1"/>
                </a:solidFill>
                <a:latin typeface="Roboto Condensed Light"/>
                <a:ea typeface="Roboto Condensed Light"/>
                <a:cs typeface="Roboto Condensed Light"/>
                <a:sym typeface="Roboto Condensed Light"/>
              </a:defRPr>
            </a:lvl4pPr>
            <a:lvl5pPr lvl="4" algn="r">
              <a:buNone/>
              <a:defRPr sz="1300">
                <a:solidFill>
                  <a:schemeClr val="dk1"/>
                </a:solidFill>
                <a:latin typeface="Roboto Condensed Light"/>
                <a:ea typeface="Roboto Condensed Light"/>
                <a:cs typeface="Roboto Condensed Light"/>
                <a:sym typeface="Roboto Condensed Light"/>
              </a:defRPr>
            </a:lvl5pPr>
            <a:lvl6pPr lvl="5" algn="r">
              <a:buNone/>
              <a:defRPr sz="1300">
                <a:solidFill>
                  <a:schemeClr val="dk1"/>
                </a:solidFill>
                <a:latin typeface="Roboto Condensed Light"/>
                <a:ea typeface="Roboto Condensed Light"/>
                <a:cs typeface="Roboto Condensed Light"/>
                <a:sym typeface="Roboto Condensed Light"/>
              </a:defRPr>
            </a:lvl6pPr>
            <a:lvl7pPr lvl="6" algn="r">
              <a:buNone/>
              <a:defRPr sz="1300">
                <a:solidFill>
                  <a:schemeClr val="dk1"/>
                </a:solidFill>
                <a:latin typeface="Roboto Condensed Light"/>
                <a:ea typeface="Roboto Condensed Light"/>
                <a:cs typeface="Roboto Condensed Light"/>
                <a:sym typeface="Roboto Condensed Light"/>
              </a:defRPr>
            </a:lvl7pPr>
            <a:lvl8pPr lvl="7" algn="r">
              <a:buNone/>
              <a:defRPr sz="1300">
                <a:solidFill>
                  <a:schemeClr val="dk1"/>
                </a:solidFill>
                <a:latin typeface="Roboto Condensed Light"/>
                <a:ea typeface="Roboto Condensed Light"/>
                <a:cs typeface="Roboto Condensed Light"/>
                <a:sym typeface="Roboto Condensed Light"/>
              </a:defRPr>
            </a:lvl8pPr>
            <a:lvl9pPr lvl="8" algn="r">
              <a:buNone/>
              <a:defRPr sz="1300">
                <a:solidFill>
                  <a:schemeClr val="dk1"/>
                </a:solidFill>
                <a:latin typeface="Roboto Condensed Light"/>
                <a:ea typeface="Roboto Condensed Light"/>
                <a:cs typeface="Roboto Condensed Light"/>
                <a:sym typeface="Roboto Condensed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6"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3.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4.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3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4.xm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4.xml"/><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4.xml"/><Relationship Id="rId5" Type="http://schemas.openxmlformats.org/officeDocument/2006/relationships/image" Target="../media/image60.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4.xml"/><Relationship Id="rId5" Type="http://schemas.openxmlformats.org/officeDocument/2006/relationships/image" Target="../media/image63.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9.png"/><Relationship Id="rId7"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0.png"/><Relationship Id="rId9" Type="http://schemas.openxmlformats.org/officeDocument/2006/relationships/image" Target="../media/image6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4.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4.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8" name="Google Shape;208;p39"/>
          <p:cNvSpPr txBox="1">
            <a:spLocks noGrp="1"/>
          </p:cNvSpPr>
          <p:nvPr>
            <p:ph type="ctrTitle"/>
          </p:nvPr>
        </p:nvSpPr>
        <p:spPr>
          <a:xfrm>
            <a:off x="1114697" y="1393699"/>
            <a:ext cx="7473984"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6000" dirty="0">
                <a:solidFill>
                  <a:srgbClr val="434343"/>
                </a:solidFill>
              </a:rPr>
              <a:t>Employee Retention </a:t>
            </a:r>
          </a:p>
        </p:txBody>
      </p:sp>
      <p:cxnSp>
        <p:nvCxnSpPr>
          <p:cNvPr id="209" name="Google Shape;209;p39"/>
          <p:cNvCxnSpPr/>
          <p:nvPr/>
        </p:nvCxnSpPr>
        <p:spPr>
          <a:xfrm>
            <a:off x="7057500" y="3176000"/>
            <a:ext cx="2086500" cy="0"/>
          </a:xfrm>
          <a:prstGeom prst="straightConnector1">
            <a:avLst/>
          </a:prstGeom>
          <a:noFill/>
          <a:ln w="9525" cap="flat" cmpd="sng">
            <a:solidFill>
              <a:schemeClr val="dk1"/>
            </a:solidFill>
            <a:prstDash val="solid"/>
            <a:round/>
            <a:headEnd type="none" w="med" len="med"/>
            <a:tailEnd type="none" w="med" len="med"/>
          </a:ln>
        </p:spPr>
      </p:cxnSp>
      <p:sp>
        <p:nvSpPr>
          <p:cNvPr id="210" name="Google Shape;210;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
        <p:nvSpPr>
          <p:cNvPr id="7" name="Rectángulo 17">
            <a:extLst>
              <a:ext uri="{FF2B5EF4-FFF2-40B4-BE49-F238E27FC236}">
                <a16:creationId xmlns:a16="http://schemas.microsoft.com/office/drawing/2014/main" id="{53940AE4-F494-764A-BDAC-5CF42503E0C5}"/>
              </a:ext>
            </a:extLst>
          </p:cNvPr>
          <p:cNvSpPr/>
          <p:nvPr/>
        </p:nvSpPr>
        <p:spPr>
          <a:xfrm>
            <a:off x="0" y="417939"/>
            <a:ext cx="9144000" cy="638894"/>
          </a:xfrm>
          <a:prstGeom prst="rect">
            <a:avLst/>
          </a:prstGeom>
          <a:solidFill>
            <a:srgbClr val="536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7" name="Rectángulo 17">
            <a:extLst>
              <a:ext uri="{FF2B5EF4-FFF2-40B4-BE49-F238E27FC236}">
                <a16:creationId xmlns:a16="http://schemas.microsoft.com/office/drawing/2014/main" id="{40DF9B76-E19C-4E44-AC9A-EB264E501866}"/>
              </a:ext>
            </a:extLst>
          </p:cNvPr>
          <p:cNvSpPr/>
          <p:nvPr/>
        </p:nvSpPr>
        <p:spPr>
          <a:xfrm>
            <a:off x="0" y="417939"/>
            <a:ext cx="9144000" cy="638894"/>
          </a:xfrm>
          <a:prstGeom prst="rect">
            <a:avLst/>
          </a:prstGeom>
          <a:solidFill>
            <a:srgbClr val="536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500"/>
          </a:p>
        </p:txBody>
      </p:sp>
      <p:sp>
        <p:nvSpPr>
          <p:cNvPr id="287" name="Google Shape;287;p44"/>
          <p:cNvSpPr txBox="1">
            <a:spLocks noGrp="1"/>
          </p:cNvSpPr>
          <p:nvPr>
            <p:ph type="title" idx="4294967295"/>
          </p:nvPr>
        </p:nvSpPr>
        <p:spPr>
          <a:xfrm>
            <a:off x="104100" y="47507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bg1"/>
                </a:solidFill>
              </a:rPr>
              <a:t>EDA &amp; Feature Engineering: Seniority &amp; Salary</a:t>
            </a:r>
            <a:endParaRPr sz="2500" b="1" dirty="0">
              <a:solidFill>
                <a:schemeClr val="bg1"/>
              </a:solidFill>
            </a:endParaRPr>
          </a:p>
        </p:txBody>
      </p:sp>
      <p:sp>
        <p:nvSpPr>
          <p:cNvPr id="289" name="Google Shape;289;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3" name="Picture 2">
            <a:extLst>
              <a:ext uri="{FF2B5EF4-FFF2-40B4-BE49-F238E27FC236}">
                <a16:creationId xmlns:a16="http://schemas.microsoft.com/office/drawing/2014/main" id="{09655D4A-58A8-D749-B67E-CFFEE3F2612D}"/>
              </a:ext>
            </a:extLst>
          </p:cNvPr>
          <p:cNvPicPr>
            <a:picLocks noChangeAspect="1"/>
          </p:cNvPicPr>
          <p:nvPr/>
        </p:nvPicPr>
        <p:blipFill>
          <a:blip r:embed="rId3"/>
          <a:stretch>
            <a:fillRect/>
          </a:stretch>
        </p:blipFill>
        <p:spPr>
          <a:xfrm>
            <a:off x="299662" y="1684360"/>
            <a:ext cx="4255663" cy="2777290"/>
          </a:xfrm>
          <a:prstGeom prst="rect">
            <a:avLst/>
          </a:prstGeom>
        </p:spPr>
      </p:pic>
      <p:sp>
        <p:nvSpPr>
          <p:cNvPr id="5" name="TextBox 4">
            <a:extLst>
              <a:ext uri="{FF2B5EF4-FFF2-40B4-BE49-F238E27FC236}">
                <a16:creationId xmlns:a16="http://schemas.microsoft.com/office/drawing/2014/main" id="{F71D577B-7070-9F4D-98EF-829E9849454A}"/>
              </a:ext>
            </a:extLst>
          </p:cNvPr>
          <p:cNvSpPr txBox="1"/>
          <p:nvPr/>
        </p:nvSpPr>
        <p:spPr>
          <a:xfrm>
            <a:off x="657361" y="4565957"/>
            <a:ext cx="2968707" cy="523220"/>
          </a:xfrm>
          <a:prstGeom prst="rect">
            <a:avLst/>
          </a:prstGeom>
          <a:noFill/>
        </p:spPr>
        <p:txBody>
          <a:bodyPr wrap="square" rtlCol="0">
            <a:spAutoFit/>
          </a:bodyPr>
          <a:lstStyle/>
          <a:p>
            <a:pPr marL="285750" indent="-285750">
              <a:buFont typeface="Wingdings" pitchFamily="2" charset="2"/>
              <a:buChar char="Ø"/>
            </a:pPr>
            <a:r>
              <a:rPr lang="en-US" dirty="0"/>
              <a:t>Shows similar trend, but there’s difference of the peak</a:t>
            </a:r>
          </a:p>
        </p:txBody>
      </p:sp>
      <p:pic>
        <p:nvPicPr>
          <p:cNvPr id="6" name="Picture 5">
            <a:extLst>
              <a:ext uri="{FF2B5EF4-FFF2-40B4-BE49-F238E27FC236}">
                <a16:creationId xmlns:a16="http://schemas.microsoft.com/office/drawing/2014/main" id="{DB67A1B1-9966-514D-B46D-86B0941C843E}"/>
              </a:ext>
            </a:extLst>
          </p:cNvPr>
          <p:cNvPicPr>
            <a:picLocks noChangeAspect="1"/>
          </p:cNvPicPr>
          <p:nvPr/>
        </p:nvPicPr>
        <p:blipFill>
          <a:blip r:embed="rId4"/>
          <a:stretch>
            <a:fillRect/>
          </a:stretch>
        </p:blipFill>
        <p:spPr>
          <a:xfrm>
            <a:off x="4832001" y="1684360"/>
            <a:ext cx="3999133" cy="2785913"/>
          </a:xfrm>
          <a:prstGeom prst="rect">
            <a:avLst/>
          </a:prstGeom>
        </p:spPr>
      </p:pic>
      <p:sp>
        <p:nvSpPr>
          <p:cNvPr id="8" name="TextBox 7">
            <a:extLst>
              <a:ext uri="{FF2B5EF4-FFF2-40B4-BE49-F238E27FC236}">
                <a16:creationId xmlns:a16="http://schemas.microsoft.com/office/drawing/2014/main" id="{84E9ACF0-591A-7A42-AAE8-8E6610E196A2}"/>
              </a:ext>
            </a:extLst>
          </p:cNvPr>
          <p:cNvSpPr txBox="1"/>
          <p:nvPr/>
        </p:nvSpPr>
        <p:spPr>
          <a:xfrm>
            <a:off x="5239278" y="4565957"/>
            <a:ext cx="3184577" cy="523220"/>
          </a:xfrm>
          <a:prstGeom prst="rect">
            <a:avLst/>
          </a:prstGeom>
          <a:noFill/>
        </p:spPr>
        <p:txBody>
          <a:bodyPr wrap="square" rtlCol="0">
            <a:spAutoFit/>
          </a:bodyPr>
          <a:lstStyle/>
          <a:p>
            <a:pPr marL="285750" indent="-285750">
              <a:buFont typeface="Wingdings" pitchFamily="2" charset="2"/>
              <a:buChar char="Ø"/>
            </a:pPr>
            <a:r>
              <a:rPr lang="en-US" dirty="0"/>
              <a:t>Employees with Mid-Lower salary have higher potential of quit</a:t>
            </a:r>
          </a:p>
        </p:txBody>
      </p:sp>
      <p:sp>
        <p:nvSpPr>
          <p:cNvPr id="10" name="TextBox 9">
            <a:extLst>
              <a:ext uri="{FF2B5EF4-FFF2-40B4-BE49-F238E27FC236}">
                <a16:creationId xmlns:a16="http://schemas.microsoft.com/office/drawing/2014/main" id="{55555CCD-37EB-4747-8E82-5CBDAB07C62B}"/>
              </a:ext>
            </a:extLst>
          </p:cNvPr>
          <p:cNvSpPr txBox="1"/>
          <p:nvPr/>
        </p:nvSpPr>
        <p:spPr>
          <a:xfrm>
            <a:off x="657361" y="1261241"/>
            <a:ext cx="4530407" cy="307777"/>
          </a:xfrm>
          <a:prstGeom prst="rect">
            <a:avLst/>
          </a:prstGeom>
          <a:noFill/>
        </p:spPr>
        <p:txBody>
          <a:bodyPr wrap="none" rtlCol="0">
            <a:spAutoFit/>
          </a:bodyPr>
          <a:lstStyle/>
          <a:p>
            <a:pPr marL="285750" indent="-285750">
              <a:buFont typeface="Wingdings" pitchFamily="2" charset="2"/>
              <a:buChar char="Ø"/>
            </a:pPr>
            <a:r>
              <a:rPr lang="en-US" dirty="0"/>
              <a:t>Generate new column: Salary/seniority </a:t>
            </a:r>
            <a:r>
              <a:rPr lang="en-US" dirty="0">
                <a:sym typeface="Wingdings" pitchFamily="2" charset="2"/>
              </a:rPr>
              <a:t> </a:t>
            </a:r>
            <a:r>
              <a:rPr lang="en-US" dirty="0" err="1">
                <a:sym typeface="Wingdings" pitchFamily="2" charset="2"/>
              </a:rPr>
              <a:t>pay_ratio</a:t>
            </a:r>
            <a:endParaRPr lang="en-US" dirty="0"/>
          </a:p>
        </p:txBody>
      </p:sp>
    </p:spTree>
    <p:extLst>
      <p:ext uri="{BB962C8B-B14F-4D97-AF65-F5344CB8AC3E}">
        <p14:creationId xmlns:p14="http://schemas.microsoft.com/office/powerpoint/2010/main" val="3305214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7" name="Rectángulo 17">
            <a:extLst>
              <a:ext uri="{FF2B5EF4-FFF2-40B4-BE49-F238E27FC236}">
                <a16:creationId xmlns:a16="http://schemas.microsoft.com/office/drawing/2014/main" id="{40DF9B76-E19C-4E44-AC9A-EB264E501866}"/>
              </a:ext>
            </a:extLst>
          </p:cNvPr>
          <p:cNvSpPr/>
          <p:nvPr/>
        </p:nvSpPr>
        <p:spPr>
          <a:xfrm>
            <a:off x="0" y="417939"/>
            <a:ext cx="9144000" cy="638894"/>
          </a:xfrm>
          <a:prstGeom prst="rect">
            <a:avLst/>
          </a:prstGeom>
          <a:solidFill>
            <a:srgbClr val="536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500"/>
          </a:p>
        </p:txBody>
      </p:sp>
      <p:sp>
        <p:nvSpPr>
          <p:cNvPr id="287" name="Google Shape;287;p44"/>
          <p:cNvSpPr txBox="1">
            <a:spLocks noGrp="1"/>
          </p:cNvSpPr>
          <p:nvPr>
            <p:ph type="title" idx="4294967295"/>
          </p:nvPr>
        </p:nvSpPr>
        <p:spPr>
          <a:xfrm>
            <a:off x="104100" y="47507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bg1"/>
                </a:solidFill>
              </a:rPr>
              <a:t>EDA &amp; Feature Engineering: Company &amp; Department</a:t>
            </a:r>
            <a:endParaRPr sz="2500" b="1" dirty="0">
              <a:solidFill>
                <a:schemeClr val="bg1"/>
              </a:solidFill>
            </a:endParaRPr>
          </a:p>
        </p:txBody>
      </p:sp>
      <p:sp>
        <p:nvSpPr>
          <p:cNvPr id="289" name="Google Shape;289;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9" name="Picture 8">
            <a:extLst>
              <a:ext uri="{FF2B5EF4-FFF2-40B4-BE49-F238E27FC236}">
                <a16:creationId xmlns:a16="http://schemas.microsoft.com/office/drawing/2014/main" id="{C431D328-CF62-0E49-B0C3-4659B816E380}"/>
              </a:ext>
            </a:extLst>
          </p:cNvPr>
          <p:cNvPicPr>
            <a:picLocks noChangeAspect="1"/>
          </p:cNvPicPr>
          <p:nvPr/>
        </p:nvPicPr>
        <p:blipFill>
          <a:blip r:embed="rId3"/>
          <a:stretch>
            <a:fillRect/>
          </a:stretch>
        </p:blipFill>
        <p:spPr>
          <a:xfrm>
            <a:off x="944257" y="1448715"/>
            <a:ext cx="7255485" cy="3219714"/>
          </a:xfrm>
          <a:prstGeom prst="rect">
            <a:avLst/>
          </a:prstGeom>
        </p:spPr>
      </p:pic>
    </p:spTree>
    <p:extLst>
      <p:ext uri="{BB962C8B-B14F-4D97-AF65-F5344CB8AC3E}">
        <p14:creationId xmlns:p14="http://schemas.microsoft.com/office/powerpoint/2010/main" val="3904513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ctrTitle"/>
          </p:nvPr>
        </p:nvSpPr>
        <p:spPr>
          <a:xfrm flipH="1">
            <a:off x="1147650" y="3085150"/>
            <a:ext cx="5789178"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400" dirty="0"/>
              <a:t>Model &amp; Evaluation</a:t>
            </a:r>
            <a:endParaRPr sz="3400" dirty="0"/>
          </a:p>
        </p:txBody>
      </p:sp>
      <p:sp>
        <p:nvSpPr>
          <p:cNvPr id="373" name="Google Shape;373;p53"/>
          <p:cNvSpPr txBox="1">
            <a:spLocks noGrp="1"/>
          </p:cNvSpPr>
          <p:nvPr>
            <p:ph type="title" idx="2"/>
          </p:nvPr>
        </p:nvSpPr>
        <p:spPr>
          <a:xfrm flipH="1">
            <a:off x="1147474" y="2171450"/>
            <a:ext cx="37428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400" dirty="0"/>
              <a:t>04</a:t>
            </a:r>
            <a:endParaRPr sz="9400" dirty="0"/>
          </a:p>
        </p:txBody>
      </p:sp>
      <p:cxnSp>
        <p:nvCxnSpPr>
          <p:cNvPr id="374" name="Google Shape;374;p53"/>
          <p:cNvCxnSpPr/>
          <p:nvPr/>
        </p:nvCxnSpPr>
        <p:spPr>
          <a:xfrm>
            <a:off x="0" y="4107250"/>
            <a:ext cx="1561500" cy="0"/>
          </a:xfrm>
          <a:prstGeom prst="straightConnector1">
            <a:avLst/>
          </a:prstGeom>
          <a:noFill/>
          <a:ln w="9525" cap="flat" cmpd="sng">
            <a:solidFill>
              <a:schemeClr val="dk1"/>
            </a:solidFill>
            <a:prstDash val="solid"/>
            <a:round/>
            <a:headEnd type="none" w="med" len="med"/>
            <a:tailEnd type="none" w="med" len="med"/>
          </a:ln>
        </p:spPr>
      </p:cxnSp>
      <p:sp>
        <p:nvSpPr>
          <p:cNvPr id="375" name="Google Shape;375;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4210959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7" name="Rectángulo 17">
            <a:extLst>
              <a:ext uri="{FF2B5EF4-FFF2-40B4-BE49-F238E27FC236}">
                <a16:creationId xmlns:a16="http://schemas.microsoft.com/office/drawing/2014/main" id="{40DF9B76-E19C-4E44-AC9A-EB264E501866}"/>
              </a:ext>
            </a:extLst>
          </p:cNvPr>
          <p:cNvSpPr/>
          <p:nvPr/>
        </p:nvSpPr>
        <p:spPr>
          <a:xfrm>
            <a:off x="0" y="417939"/>
            <a:ext cx="9144000" cy="638894"/>
          </a:xfrm>
          <a:prstGeom prst="rect">
            <a:avLst/>
          </a:prstGeom>
          <a:solidFill>
            <a:srgbClr val="536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500"/>
          </a:p>
        </p:txBody>
      </p:sp>
      <p:sp>
        <p:nvSpPr>
          <p:cNvPr id="287" name="Google Shape;287;p44"/>
          <p:cNvSpPr txBox="1">
            <a:spLocks noGrp="1"/>
          </p:cNvSpPr>
          <p:nvPr>
            <p:ph type="title" idx="4294967295"/>
          </p:nvPr>
        </p:nvSpPr>
        <p:spPr>
          <a:xfrm>
            <a:off x="104100" y="47507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bg1"/>
                </a:solidFill>
              </a:rPr>
              <a:t>Model: H2ORandomForest</a:t>
            </a:r>
            <a:endParaRPr sz="2500" b="1" dirty="0">
              <a:solidFill>
                <a:schemeClr val="bg1"/>
              </a:solidFill>
            </a:endParaRPr>
          </a:p>
        </p:txBody>
      </p:sp>
      <p:sp>
        <p:nvSpPr>
          <p:cNvPr id="289" name="Google Shape;289;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2" name="TextBox 1">
            <a:extLst>
              <a:ext uri="{FF2B5EF4-FFF2-40B4-BE49-F238E27FC236}">
                <a16:creationId xmlns:a16="http://schemas.microsoft.com/office/drawing/2014/main" id="{6137A0C1-BD1B-F543-B5CB-7003D747CCA6}"/>
              </a:ext>
            </a:extLst>
          </p:cNvPr>
          <p:cNvSpPr txBox="1"/>
          <p:nvPr/>
        </p:nvSpPr>
        <p:spPr>
          <a:xfrm>
            <a:off x="830170" y="1584487"/>
            <a:ext cx="2512226" cy="2637710"/>
          </a:xfrm>
          <a:prstGeom prst="rect">
            <a:avLst/>
          </a:prstGeom>
          <a:noFill/>
        </p:spPr>
        <p:txBody>
          <a:bodyPr wrap="none" rtlCol="0">
            <a:spAutoFit/>
          </a:bodyPr>
          <a:lstStyle/>
          <a:p>
            <a:pPr>
              <a:lnSpc>
                <a:spcPct val="150000"/>
              </a:lnSpc>
            </a:pPr>
            <a:r>
              <a:rPr lang="en-US" dirty="0"/>
              <a:t>Variables used for the model:</a:t>
            </a:r>
          </a:p>
          <a:p>
            <a:pPr marL="342900" indent="-342900">
              <a:lnSpc>
                <a:spcPct val="150000"/>
              </a:lnSpc>
              <a:buAutoNum type="arabicPeriod"/>
            </a:pPr>
            <a:r>
              <a:rPr lang="en-US" dirty="0"/>
              <a:t>Company ID</a:t>
            </a:r>
          </a:p>
          <a:p>
            <a:pPr marL="342900" indent="-342900">
              <a:lnSpc>
                <a:spcPct val="150000"/>
              </a:lnSpc>
              <a:buAutoNum type="arabicPeriod"/>
            </a:pPr>
            <a:r>
              <a:rPr lang="en-US" dirty="0"/>
              <a:t>Department</a:t>
            </a:r>
          </a:p>
          <a:p>
            <a:pPr marL="342900" indent="-342900">
              <a:lnSpc>
                <a:spcPct val="150000"/>
              </a:lnSpc>
              <a:buAutoNum type="arabicPeriod"/>
            </a:pPr>
            <a:r>
              <a:rPr lang="en-US" dirty="0"/>
              <a:t>Seniority</a:t>
            </a:r>
          </a:p>
          <a:p>
            <a:pPr marL="342900" indent="-342900">
              <a:lnSpc>
                <a:spcPct val="150000"/>
              </a:lnSpc>
              <a:buAutoNum type="arabicPeriod"/>
            </a:pPr>
            <a:r>
              <a:rPr lang="en-US" dirty="0"/>
              <a:t>Salary</a:t>
            </a:r>
          </a:p>
          <a:p>
            <a:pPr marL="342900" indent="-342900">
              <a:lnSpc>
                <a:spcPct val="150000"/>
              </a:lnSpc>
              <a:buAutoNum type="arabicPeriod"/>
            </a:pPr>
            <a:r>
              <a:rPr lang="en-US" dirty="0"/>
              <a:t>Join Month</a:t>
            </a:r>
          </a:p>
          <a:p>
            <a:pPr marL="342900" indent="-342900">
              <a:lnSpc>
                <a:spcPct val="150000"/>
              </a:lnSpc>
              <a:buAutoNum type="arabicPeriod"/>
            </a:pPr>
            <a:r>
              <a:rPr lang="en-US" dirty="0"/>
              <a:t>Salary – Seniority Ratio</a:t>
            </a:r>
          </a:p>
          <a:p>
            <a:pPr marL="342900" indent="-342900">
              <a:lnSpc>
                <a:spcPct val="150000"/>
              </a:lnSpc>
              <a:buAutoNum type="arabicPeriod"/>
            </a:pPr>
            <a:r>
              <a:rPr lang="en-US" dirty="0"/>
              <a:t>Duration</a:t>
            </a:r>
          </a:p>
        </p:txBody>
      </p:sp>
      <p:pic>
        <p:nvPicPr>
          <p:cNvPr id="3" name="Picture 2">
            <a:extLst>
              <a:ext uri="{FF2B5EF4-FFF2-40B4-BE49-F238E27FC236}">
                <a16:creationId xmlns:a16="http://schemas.microsoft.com/office/drawing/2014/main" id="{92F991F6-1085-9F4F-BEBE-4D578AEE176C}"/>
              </a:ext>
            </a:extLst>
          </p:cNvPr>
          <p:cNvPicPr>
            <a:picLocks noChangeAspect="1"/>
          </p:cNvPicPr>
          <p:nvPr/>
        </p:nvPicPr>
        <p:blipFill>
          <a:blip r:embed="rId3"/>
          <a:stretch>
            <a:fillRect/>
          </a:stretch>
        </p:blipFill>
        <p:spPr>
          <a:xfrm>
            <a:off x="3604096" y="1550126"/>
            <a:ext cx="5154402" cy="3175435"/>
          </a:xfrm>
          <a:prstGeom prst="rect">
            <a:avLst/>
          </a:prstGeom>
        </p:spPr>
      </p:pic>
    </p:spTree>
    <p:extLst>
      <p:ext uri="{BB962C8B-B14F-4D97-AF65-F5344CB8AC3E}">
        <p14:creationId xmlns:p14="http://schemas.microsoft.com/office/powerpoint/2010/main" val="1014106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7" name="Rectángulo 17">
            <a:extLst>
              <a:ext uri="{FF2B5EF4-FFF2-40B4-BE49-F238E27FC236}">
                <a16:creationId xmlns:a16="http://schemas.microsoft.com/office/drawing/2014/main" id="{40DF9B76-E19C-4E44-AC9A-EB264E501866}"/>
              </a:ext>
            </a:extLst>
          </p:cNvPr>
          <p:cNvSpPr/>
          <p:nvPr/>
        </p:nvSpPr>
        <p:spPr>
          <a:xfrm>
            <a:off x="0" y="417939"/>
            <a:ext cx="9144000" cy="638894"/>
          </a:xfrm>
          <a:prstGeom prst="rect">
            <a:avLst/>
          </a:prstGeom>
          <a:solidFill>
            <a:srgbClr val="536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500"/>
          </a:p>
        </p:txBody>
      </p:sp>
      <p:sp>
        <p:nvSpPr>
          <p:cNvPr id="287" name="Google Shape;287;p44"/>
          <p:cNvSpPr txBox="1">
            <a:spLocks noGrp="1"/>
          </p:cNvSpPr>
          <p:nvPr>
            <p:ph type="title" idx="4294967295"/>
          </p:nvPr>
        </p:nvSpPr>
        <p:spPr>
          <a:xfrm>
            <a:off x="104100" y="47507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bg1"/>
                </a:solidFill>
              </a:rPr>
              <a:t>Model: Evaluation</a:t>
            </a:r>
            <a:endParaRPr sz="2500" b="1" dirty="0">
              <a:solidFill>
                <a:schemeClr val="bg1"/>
              </a:solidFill>
            </a:endParaRPr>
          </a:p>
        </p:txBody>
      </p:sp>
      <p:sp>
        <p:nvSpPr>
          <p:cNvPr id="289" name="Google Shape;289;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4" name="Picture 3">
            <a:extLst>
              <a:ext uri="{FF2B5EF4-FFF2-40B4-BE49-F238E27FC236}">
                <a16:creationId xmlns:a16="http://schemas.microsoft.com/office/drawing/2014/main" id="{BA0A30E4-905D-954E-A106-60C46EAB8C0F}"/>
              </a:ext>
            </a:extLst>
          </p:cNvPr>
          <p:cNvPicPr>
            <a:picLocks noChangeAspect="1"/>
          </p:cNvPicPr>
          <p:nvPr/>
        </p:nvPicPr>
        <p:blipFill>
          <a:blip r:embed="rId3"/>
          <a:stretch>
            <a:fillRect/>
          </a:stretch>
        </p:blipFill>
        <p:spPr>
          <a:xfrm>
            <a:off x="228598" y="1372237"/>
            <a:ext cx="4437993" cy="2020636"/>
          </a:xfrm>
          <a:prstGeom prst="rect">
            <a:avLst/>
          </a:prstGeom>
        </p:spPr>
      </p:pic>
      <p:pic>
        <p:nvPicPr>
          <p:cNvPr id="5" name="Picture 4">
            <a:extLst>
              <a:ext uri="{FF2B5EF4-FFF2-40B4-BE49-F238E27FC236}">
                <a16:creationId xmlns:a16="http://schemas.microsoft.com/office/drawing/2014/main" id="{5128BE1E-F684-864A-9C49-E442F1D99942}"/>
              </a:ext>
            </a:extLst>
          </p:cNvPr>
          <p:cNvPicPr>
            <a:picLocks noChangeAspect="1"/>
          </p:cNvPicPr>
          <p:nvPr/>
        </p:nvPicPr>
        <p:blipFill>
          <a:blip r:embed="rId4"/>
          <a:stretch>
            <a:fillRect/>
          </a:stretch>
        </p:blipFill>
        <p:spPr>
          <a:xfrm>
            <a:off x="228598" y="3602421"/>
            <a:ext cx="4446697" cy="1318935"/>
          </a:xfrm>
          <a:prstGeom prst="rect">
            <a:avLst/>
          </a:prstGeom>
        </p:spPr>
      </p:pic>
      <p:sp>
        <p:nvSpPr>
          <p:cNvPr id="11" name="Google Shape;399;p55">
            <a:extLst>
              <a:ext uri="{FF2B5EF4-FFF2-40B4-BE49-F238E27FC236}">
                <a16:creationId xmlns:a16="http://schemas.microsoft.com/office/drawing/2014/main" id="{1EA6FCF3-F367-D04B-A4F0-FA79F77A4738}"/>
              </a:ext>
            </a:extLst>
          </p:cNvPr>
          <p:cNvSpPr txBox="1"/>
          <p:nvPr/>
        </p:nvSpPr>
        <p:spPr>
          <a:xfrm>
            <a:off x="4926715" y="3928728"/>
            <a:ext cx="3904419" cy="821123"/>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Exo 2"/>
              <a:buChar char="●"/>
            </a:pPr>
            <a:r>
              <a:rPr lang="en" dirty="0">
                <a:solidFill>
                  <a:schemeClr val="accent6"/>
                </a:solidFill>
                <a:latin typeface="Exo 2"/>
                <a:ea typeface="Exo 2"/>
                <a:cs typeface="Exo 2"/>
                <a:sym typeface="Exo 2"/>
              </a:rPr>
              <a:t>Threshold of 0.2: </a:t>
            </a:r>
            <a:endParaRPr dirty="0">
              <a:solidFill>
                <a:schemeClr val="accent6"/>
              </a:solidFill>
              <a:latin typeface="Exo 2"/>
              <a:ea typeface="Exo 2"/>
              <a:cs typeface="Exo 2"/>
              <a:sym typeface="Exo 2"/>
            </a:endParaRPr>
          </a:p>
          <a:p>
            <a:pPr marL="914400" lvl="0" indent="-317500" algn="l" rtl="0">
              <a:spcBef>
                <a:spcPts val="0"/>
              </a:spcBef>
              <a:spcAft>
                <a:spcPts val="0"/>
              </a:spcAft>
              <a:buClr>
                <a:schemeClr val="accent6"/>
              </a:buClr>
              <a:buSzPts val="1400"/>
              <a:buFont typeface="Exo 2"/>
              <a:buChar char="●"/>
            </a:pPr>
            <a:r>
              <a:rPr lang="en" dirty="0">
                <a:solidFill>
                  <a:schemeClr val="accent6"/>
                </a:solidFill>
                <a:latin typeface="Exo 2"/>
                <a:ea typeface="Exo 2"/>
                <a:cs typeface="Exo 2"/>
                <a:sym typeface="Exo 2"/>
              </a:rPr>
              <a:t>Prediction &gt;= 0.4 → </a:t>
            </a:r>
            <a:r>
              <a:rPr lang="en-US" dirty="0">
                <a:solidFill>
                  <a:schemeClr val="accent6"/>
                </a:solidFill>
                <a:latin typeface="Exo 2"/>
                <a:ea typeface="Exo 2"/>
                <a:cs typeface="Exo 2"/>
                <a:sym typeface="Exo 2"/>
              </a:rPr>
              <a:t>quit</a:t>
            </a:r>
            <a:endParaRPr dirty="0">
              <a:solidFill>
                <a:schemeClr val="accent6"/>
              </a:solidFill>
              <a:latin typeface="Exo 2"/>
              <a:ea typeface="Exo 2"/>
              <a:cs typeface="Exo 2"/>
              <a:sym typeface="Exo 2"/>
            </a:endParaRPr>
          </a:p>
          <a:p>
            <a:pPr marL="914400" lvl="0" indent="-317500" algn="l" rtl="0">
              <a:spcBef>
                <a:spcPts val="0"/>
              </a:spcBef>
              <a:spcAft>
                <a:spcPts val="0"/>
              </a:spcAft>
              <a:buClr>
                <a:schemeClr val="accent6"/>
              </a:buClr>
              <a:buSzPts val="1400"/>
              <a:buFont typeface="Exo 2"/>
              <a:buChar char="●"/>
            </a:pPr>
            <a:r>
              <a:rPr lang="en" dirty="0">
                <a:solidFill>
                  <a:schemeClr val="accent6"/>
                </a:solidFill>
                <a:latin typeface="Exo 2"/>
                <a:ea typeface="Exo 2"/>
                <a:cs typeface="Exo 2"/>
                <a:sym typeface="Exo 2"/>
              </a:rPr>
              <a:t>Prediction &lt; 0.4 → </a:t>
            </a:r>
            <a:r>
              <a:rPr lang="en-US" dirty="0">
                <a:solidFill>
                  <a:schemeClr val="accent6"/>
                </a:solidFill>
                <a:latin typeface="Exo 2"/>
                <a:ea typeface="Exo 2"/>
                <a:cs typeface="Exo 2"/>
                <a:sym typeface="Exo 2"/>
              </a:rPr>
              <a:t>stay</a:t>
            </a:r>
            <a:endParaRPr dirty="0">
              <a:latin typeface="Exo 2"/>
              <a:ea typeface="Exo 2"/>
              <a:cs typeface="Exo 2"/>
              <a:sym typeface="Exo 2"/>
            </a:endParaRPr>
          </a:p>
          <a:p>
            <a:pPr marL="0" lvl="0" indent="0" algn="l" rtl="0">
              <a:spcBef>
                <a:spcPts val="0"/>
              </a:spcBef>
              <a:spcAft>
                <a:spcPts val="0"/>
              </a:spcAft>
              <a:buNone/>
            </a:pPr>
            <a:endParaRPr dirty="0">
              <a:latin typeface="Exo 2"/>
              <a:ea typeface="Exo 2"/>
              <a:cs typeface="Exo 2"/>
              <a:sym typeface="Exo 2"/>
            </a:endParaRPr>
          </a:p>
          <a:p>
            <a:pPr marL="0" lvl="0" indent="0" algn="l" rtl="0">
              <a:spcBef>
                <a:spcPts val="0"/>
              </a:spcBef>
              <a:spcAft>
                <a:spcPts val="0"/>
              </a:spcAft>
              <a:buNone/>
            </a:pPr>
            <a:endParaRPr dirty="0">
              <a:latin typeface="Exo 2"/>
              <a:ea typeface="Exo 2"/>
              <a:cs typeface="Exo 2"/>
              <a:sym typeface="Exo 2"/>
            </a:endParaRPr>
          </a:p>
        </p:txBody>
      </p:sp>
      <p:pic>
        <p:nvPicPr>
          <p:cNvPr id="9" name="Picture 8">
            <a:extLst>
              <a:ext uri="{FF2B5EF4-FFF2-40B4-BE49-F238E27FC236}">
                <a16:creationId xmlns:a16="http://schemas.microsoft.com/office/drawing/2014/main" id="{56CD1A33-455E-AE45-BB8E-DD4849A8E831}"/>
              </a:ext>
            </a:extLst>
          </p:cNvPr>
          <p:cNvPicPr>
            <a:picLocks noChangeAspect="1"/>
          </p:cNvPicPr>
          <p:nvPr/>
        </p:nvPicPr>
        <p:blipFill>
          <a:blip r:embed="rId5"/>
          <a:stretch>
            <a:fillRect/>
          </a:stretch>
        </p:blipFill>
        <p:spPr>
          <a:xfrm>
            <a:off x="5194737" y="1203810"/>
            <a:ext cx="3276151" cy="2398611"/>
          </a:xfrm>
          <a:prstGeom prst="rect">
            <a:avLst/>
          </a:prstGeom>
        </p:spPr>
      </p:pic>
    </p:spTree>
    <p:extLst>
      <p:ext uri="{BB962C8B-B14F-4D97-AF65-F5344CB8AC3E}">
        <p14:creationId xmlns:p14="http://schemas.microsoft.com/office/powerpoint/2010/main" val="3876785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ctrTitle"/>
          </p:nvPr>
        </p:nvSpPr>
        <p:spPr>
          <a:xfrm flipH="1">
            <a:off x="1147650" y="3085150"/>
            <a:ext cx="5789178"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400" dirty="0"/>
              <a:t>Business Implication</a:t>
            </a:r>
            <a:endParaRPr sz="3400" dirty="0"/>
          </a:p>
        </p:txBody>
      </p:sp>
      <p:sp>
        <p:nvSpPr>
          <p:cNvPr id="373" name="Google Shape;373;p53"/>
          <p:cNvSpPr txBox="1">
            <a:spLocks noGrp="1"/>
          </p:cNvSpPr>
          <p:nvPr>
            <p:ph type="title" idx="2"/>
          </p:nvPr>
        </p:nvSpPr>
        <p:spPr>
          <a:xfrm flipH="1">
            <a:off x="1147474" y="2171450"/>
            <a:ext cx="37428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400" dirty="0"/>
              <a:t>05</a:t>
            </a:r>
            <a:endParaRPr sz="9400" dirty="0"/>
          </a:p>
        </p:txBody>
      </p:sp>
      <p:cxnSp>
        <p:nvCxnSpPr>
          <p:cNvPr id="374" name="Google Shape;374;p53"/>
          <p:cNvCxnSpPr/>
          <p:nvPr/>
        </p:nvCxnSpPr>
        <p:spPr>
          <a:xfrm>
            <a:off x="0" y="4107250"/>
            <a:ext cx="1561500" cy="0"/>
          </a:xfrm>
          <a:prstGeom prst="straightConnector1">
            <a:avLst/>
          </a:prstGeom>
          <a:noFill/>
          <a:ln w="9525" cap="flat" cmpd="sng">
            <a:solidFill>
              <a:schemeClr val="dk1"/>
            </a:solidFill>
            <a:prstDash val="solid"/>
            <a:round/>
            <a:headEnd type="none" w="med" len="med"/>
            <a:tailEnd type="none" w="med" len="med"/>
          </a:ln>
        </p:spPr>
      </p:cxnSp>
      <p:sp>
        <p:nvSpPr>
          <p:cNvPr id="375" name="Google Shape;375;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1668658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6" name="Rectángulo 17">
            <a:extLst>
              <a:ext uri="{FF2B5EF4-FFF2-40B4-BE49-F238E27FC236}">
                <a16:creationId xmlns:a16="http://schemas.microsoft.com/office/drawing/2014/main" id="{0B1AAFC1-C816-734F-81BF-9E99CD6301FC}"/>
              </a:ext>
            </a:extLst>
          </p:cNvPr>
          <p:cNvSpPr/>
          <p:nvPr/>
        </p:nvSpPr>
        <p:spPr>
          <a:xfrm>
            <a:off x="0" y="417939"/>
            <a:ext cx="9144000" cy="638894"/>
          </a:xfrm>
          <a:prstGeom prst="rect">
            <a:avLst/>
          </a:prstGeom>
          <a:solidFill>
            <a:srgbClr val="536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500"/>
          </a:p>
        </p:txBody>
      </p:sp>
      <p:sp>
        <p:nvSpPr>
          <p:cNvPr id="587" name="Google Shape;587;p70"/>
          <p:cNvSpPr txBox="1">
            <a:spLocks noGrp="1"/>
          </p:cNvSpPr>
          <p:nvPr>
            <p:ph type="title" idx="4294967295"/>
          </p:nvPr>
        </p:nvSpPr>
        <p:spPr>
          <a:xfrm>
            <a:off x="80325" y="44169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chemeClr val="bg1"/>
                </a:solidFill>
              </a:rPr>
              <a:t>Other Factors</a:t>
            </a:r>
            <a:endParaRPr sz="2500" b="1" dirty="0">
              <a:solidFill>
                <a:schemeClr val="bg1"/>
              </a:solidFill>
            </a:endParaRPr>
          </a:p>
        </p:txBody>
      </p:sp>
      <p:sp>
        <p:nvSpPr>
          <p:cNvPr id="588" name="Google Shape;588;p70"/>
          <p:cNvSpPr txBox="1"/>
          <p:nvPr/>
        </p:nvSpPr>
        <p:spPr>
          <a:xfrm>
            <a:off x="268575" y="1297104"/>
            <a:ext cx="8144100" cy="3404697"/>
          </a:xfrm>
          <a:prstGeom prst="rect">
            <a:avLst/>
          </a:prstGeom>
          <a:noFill/>
          <a:ln>
            <a:noFill/>
          </a:ln>
        </p:spPr>
        <p:txBody>
          <a:bodyPr spcFirstLastPara="1" wrap="square" lIns="91425" tIns="91425" rIns="91425" bIns="91425" anchor="t" anchorCtr="0">
            <a:noAutofit/>
          </a:bodyPr>
          <a:lstStyle/>
          <a:p>
            <a:pPr marL="457200" lvl="0" indent="-317500">
              <a:lnSpc>
                <a:spcPct val="150000"/>
              </a:lnSpc>
              <a:buSzPts val="1400"/>
              <a:buFont typeface="Roboto Condensed"/>
              <a:buChar char="❖"/>
            </a:pPr>
            <a:r>
              <a:rPr lang="en-US" dirty="0">
                <a:latin typeface="Exo 2"/>
                <a:ea typeface="Exo 2"/>
                <a:cs typeface="Exo 2"/>
                <a:sym typeface="Exo 2"/>
              </a:rPr>
              <a:t>Work-Life-Balance</a:t>
            </a:r>
          </a:p>
          <a:p>
            <a:pPr marL="457200" lvl="0" indent="-317500">
              <a:lnSpc>
                <a:spcPct val="150000"/>
              </a:lnSpc>
              <a:buSzPts val="1400"/>
              <a:buFont typeface="Roboto Condensed"/>
              <a:buChar char="❖"/>
            </a:pPr>
            <a:r>
              <a:rPr lang="en-US" dirty="0">
                <a:latin typeface="Exo 2"/>
                <a:ea typeface="Exo 2"/>
                <a:cs typeface="Exo 2"/>
                <a:sym typeface="Exo 2"/>
              </a:rPr>
              <a:t>Work schedule flexibility</a:t>
            </a:r>
          </a:p>
          <a:p>
            <a:pPr marL="457200" lvl="0" indent="-317500">
              <a:lnSpc>
                <a:spcPct val="150000"/>
              </a:lnSpc>
              <a:buSzPts val="1400"/>
              <a:buFont typeface="Roboto Condensed"/>
              <a:buChar char="❖"/>
            </a:pPr>
            <a:r>
              <a:rPr lang="en-US" dirty="0">
                <a:latin typeface="Exo 2"/>
                <a:ea typeface="Exo 2"/>
                <a:cs typeface="Exo 2"/>
                <a:sym typeface="Exo 2"/>
              </a:rPr>
              <a:t>Teammate relationship/group work satisfaction: how happy is the employee with the team</a:t>
            </a:r>
          </a:p>
          <a:p>
            <a:pPr marL="457200" lvl="0" indent="-317500">
              <a:lnSpc>
                <a:spcPct val="150000"/>
              </a:lnSpc>
              <a:buSzPts val="1400"/>
              <a:buFont typeface="Roboto Condensed"/>
              <a:buChar char="❖"/>
            </a:pPr>
            <a:r>
              <a:rPr lang="en-US" dirty="0">
                <a:latin typeface="Exo 2"/>
                <a:ea typeface="Exo 2"/>
                <a:cs typeface="Exo 2"/>
                <a:sym typeface="Exo 2"/>
              </a:rPr>
              <a:t>Health/wellness benefits</a:t>
            </a:r>
          </a:p>
          <a:p>
            <a:pPr marL="457200" lvl="0" indent="-317500">
              <a:lnSpc>
                <a:spcPct val="150000"/>
              </a:lnSpc>
              <a:buSzPts val="1400"/>
              <a:buFont typeface="Roboto Condensed"/>
              <a:buChar char="❖"/>
            </a:pPr>
            <a:r>
              <a:rPr lang="en-US" dirty="0">
                <a:latin typeface="Exo 2"/>
                <a:ea typeface="Exo 2"/>
                <a:cs typeface="Exo 2"/>
                <a:sym typeface="Exo 2"/>
              </a:rPr>
              <a:t>Tail-Performer layoff</a:t>
            </a:r>
          </a:p>
          <a:p>
            <a:pPr marL="457200" lvl="0" indent="-317500">
              <a:lnSpc>
                <a:spcPct val="150000"/>
              </a:lnSpc>
              <a:buSzPts val="1400"/>
              <a:buFont typeface="Roboto Condensed"/>
              <a:buChar char="❖"/>
            </a:pPr>
            <a:r>
              <a:rPr lang="en-US" dirty="0">
                <a:latin typeface="Exo 2"/>
                <a:ea typeface="Exo 2"/>
                <a:cs typeface="Exo 2"/>
                <a:sym typeface="Exo 2"/>
              </a:rPr>
              <a:t>Top performer recognition and rewards</a:t>
            </a:r>
          </a:p>
          <a:p>
            <a:pPr marL="457200" lvl="0" indent="-317500">
              <a:lnSpc>
                <a:spcPct val="150000"/>
              </a:lnSpc>
              <a:buSzPts val="1400"/>
              <a:buFont typeface="Roboto Condensed"/>
              <a:buChar char="❖"/>
            </a:pPr>
            <a:r>
              <a:rPr lang="en-US" dirty="0">
                <a:latin typeface="Exo 2"/>
                <a:ea typeface="Exo 2"/>
                <a:cs typeface="Exo 2"/>
                <a:sym typeface="Exo 2"/>
              </a:rPr>
              <a:t>Personal Development</a:t>
            </a:r>
          </a:p>
          <a:p>
            <a:pPr marL="457200" lvl="0" indent="-317500">
              <a:lnSpc>
                <a:spcPct val="150000"/>
              </a:lnSpc>
              <a:buSzPts val="1400"/>
              <a:buFont typeface="Roboto Condensed"/>
              <a:buChar char="❖"/>
            </a:pPr>
            <a:r>
              <a:rPr lang="en-US" dirty="0">
                <a:latin typeface="Exo 2"/>
                <a:ea typeface="Exo 2"/>
                <a:cs typeface="Exo 2"/>
                <a:sym typeface="Exo 2"/>
              </a:rPr>
              <a:t>Compensation</a:t>
            </a:r>
          </a:p>
          <a:p>
            <a:pPr marL="457200" lvl="0" indent="-317500">
              <a:lnSpc>
                <a:spcPct val="150000"/>
              </a:lnSpc>
              <a:buSzPts val="1400"/>
              <a:buFont typeface="Roboto Condensed"/>
              <a:buChar char="❖"/>
            </a:pPr>
            <a:r>
              <a:rPr lang="en-US" dirty="0">
                <a:latin typeface="Exo 2"/>
                <a:ea typeface="Exo 2"/>
                <a:cs typeface="Exo 2"/>
                <a:sym typeface="Exo 2"/>
              </a:rPr>
              <a:t>Management &amp; Leadership Team</a:t>
            </a:r>
          </a:p>
          <a:p>
            <a:pPr marL="457200" lvl="0" indent="-317500">
              <a:lnSpc>
                <a:spcPct val="150000"/>
              </a:lnSpc>
              <a:buSzPts val="1400"/>
              <a:buFont typeface="Roboto Condensed"/>
              <a:buChar char="❖"/>
            </a:pPr>
            <a:r>
              <a:rPr lang="en-US" dirty="0">
                <a:latin typeface="Exo 2"/>
                <a:ea typeface="Exo 2"/>
                <a:cs typeface="Exo 2"/>
                <a:sym typeface="Exo 2"/>
              </a:rPr>
              <a:t>Onboarding &amp; Training</a:t>
            </a:r>
            <a:r>
              <a:rPr lang="en" dirty="0">
                <a:latin typeface="Exo 2"/>
                <a:ea typeface="Exo 2"/>
                <a:cs typeface="Exo 2"/>
                <a:sym typeface="Exo 2"/>
              </a:rPr>
              <a:t>Gradient Boosting Model</a:t>
            </a:r>
            <a:endParaRPr dirty="0">
              <a:latin typeface="Exo 2"/>
              <a:ea typeface="Exo 2"/>
              <a:cs typeface="Exo 2"/>
              <a:sym typeface="Exo 2"/>
            </a:endParaRPr>
          </a:p>
        </p:txBody>
      </p:sp>
      <p:sp>
        <p:nvSpPr>
          <p:cNvPr id="589" name="Google Shape;589;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2736369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ctrTitle"/>
          </p:nvPr>
        </p:nvSpPr>
        <p:spPr>
          <a:xfrm flipH="1">
            <a:off x="1147650" y="3085150"/>
            <a:ext cx="5789178"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400" dirty="0"/>
              <a:t>Conclusion</a:t>
            </a:r>
            <a:endParaRPr sz="3400" dirty="0"/>
          </a:p>
        </p:txBody>
      </p:sp>
      <p:sp>
        <p:nvSpPr>
          <p:cNvPr id="373" name="Google Shape;373;p53"/>
          <p:cNvSpPr txBox="1">
            <a:spLocks noGrp="1"/>
          </p:cNvSpPr>
          <p:nvPr>
            <p:ph type="title" idx="2"/>
          </p:nvPr>
        </p:nvSpPr>
        <p:spPr>
          <a:xfrm flipH="1">
            <a:off x="1147474" y="2171450"/>
            <a:ext cx="37428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400" dirty="0"/>
              <a:t>06</a:t>
            </a:r>
            <a:endParaRPr sz="9400" dirty="0"/>
          </a:p>
        </p:txBody>
      </p:sp>
      <p:cxnSp>
        <p:nvCxnSpPr>
          <p:cNvPr id="374" name="Google Shape;374;p53"/>
          <p:cNvCxnSpPr/>
          <p:nvPr/>
        </p:nvCxnSpPr>
        <p:spPr>
          <a:xfrm>
            <a:off x="0" y="4107250"/>
            <a:ext cx="1561500" cy="0"/>
          </a:xfrm>
          <a:prstGeom prst="straightConnector1">
            <a:avLst/>
          </a:prstGeom>
          <a:noFill/>
          <a:ln w="9525" cap="flat" cmpd="sng">
            <a:solidFill>
              <a:schemeClr val="dk1"/>
            </a:solidFill>
            <a:prstDash val="solid"/>
            <a:round/>
            <a:headEnd type="none" w="med" len="med"/>
            <a:tailEnd type="none" w="med" len="med"/>
          </a:ln>
        </p:spPr>
      </p:cxnSp>
      <p:sp>
        <p:nvSpPr>
          <p:cNvPr id="375" name="Google Shape;375;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385512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4BFF7-5B7A-5644-9B03-1F5719E24045}"/>
              </a:ext>
            </a:extLst>
          </p:cNvPr>
          <p:cNvSpPr>
            <a:spLocks noGrp="1"/>
          </p:cNvSpPr>
          <p:nvPr>
            <p:ph type="ctrTitle"/>
          </p:nvPr>
        </p:nvSpPr>
        <p:spPr/>
        <p:txBody>
          <a:bodyPr/>
          <a:lstStyle/>
          <a:p>
            <a:endParaRPr lang="en-US"/>
          </a:p>
        </p:txBody>
      </p:sp>
      <p:sp>
        <p:nvSpPr>
          <p:cNvPr id="3" name="Title 2">
            <a:extLst>
              <a:ext uri="{FF2B5EF4-FFF2-40B4-BE49-F238E27FC236}">
                <a16:creationId xmlns:a16="http://schemas.microsoft.com/office/drawing/2014/main" id="{716FC3AF-1BD8-C74F-A026-541CBF8ECB7F}"/>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A9F6779F-926D-D142-A5AB-EFFA20E0D99F}"/>
              </a:ext>
            </a:extLst>
          </p:cNvPr>
          <p:cNvSpPr>
            <a:spLocks noGrp="1"/>
          </p:cNvSpPr>
          <p:nvPr>
            <p:ph type="subTitle" idx="1"/>
          </p:nvPr>
        </p:nvSpPr>
        <p:spPr/>
        <p:txBody>
          <a:bodyPr/>
          <a:lstStyle/>
          <a:p>
            <a:endParaRPr lang="en-US"/>
          </a:p>
        </p:txBody>
      </p:sp>
      <p:sp>
        <p:nvSpPr>
          <p:cNvPr id="5" name="Slide Number Placeholder 4">
            <a:extLst>
              <a:ext uri="{FF2B5EF4-FFF2-40B4-BE49-F238E27FC236}">
                <a16:creationId xmlns:a16="http://schemas.microsoft.com/office/drawing/2014/main" id="{8B669DB6-A38E-FF4E-BECB-6FA43196A1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133179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AC093-851E-6748-8D86-1084A2FB9052}"/>
              </a:ext>
            </a:extLst>
          </p:cNvPr>
          <p:cNvSpPr>
            <a:spLocks noGrp="1"/>
          </p:cNvSpPr>
          <p:nvPr>
            <p:ph type="ctrTitle"/>
          </p:nvPr>
        </p:nvSpPr>
        <p:spPr/>
        <p:txBody>
          <a:bodyPr/>
          <a:lstStyle/>
          <a:p>
            <a:endParaRPr lang="en-US"/>
          </a:p>
        </p:txBody>
      </p:sp>
      <p:sp>
        <p:nvSpPr>
          <p:cNvPr id="3" name="Title 2">
            <a:extLst>
              <a:ext uri="{FF2B5EF4-FFF2-40B4-BE49-F238E27FC236}">
                <a16:creationId xmlns:a16="http://schemas.microsoft.com/office/drawing/2014/main" id="{A6E8AF50-277B-5F4D-9A24-FB50A192476D}"/>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F0C4CBBC-2DF5-E24C-9CF9-30BC863D4564}"/>
              </a:ext>
            </a:extLst>
          </p:cNvPr>
          <p:cNvSpPr>
            <a:spLocks noGrp="1"/>
          </p:cNvSpPr>
          <p:nvPr>
            <p:ph type="subTitle" idx="1"/>
          </p:nvPr>
        </p:nvSpPr>
        <p:spPr/>
        <p:txBody>
          <a:bodyPr/>
          <a:lstStyle/>
          <a:p>
            <a:endParaRPr lang="en-US"/>
          </a:p>
        </p:txBody>
      </p:sp>
      <p:sp>
        <p:nvSpPr>
          <p:cNvPr id="5" name="Slide Number Placeholder 4">
            <a:extLst>
              <a:ext uri="{FF2B5EF4-FFF2-40B4-BE49-F238E27FC236}">
                <a16:creationId xmlns:a16="http://schemas.microsoft.com/office/drawing/2014/main" id="{5D7E46DB-9228-E24F-AD2E-7E2D7540B2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679130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47" name="Google Shape;247;p41"/>
          <p:cNvSpPr txBox="1">
            <a:spLocks noGrp="1"/>
          </p:cNvSpPr>
          <p:nvPr>
            <p:ph type="ctrTitle" idx="2"/>
          </p:nvPr>
        </p:nvSpPr>
        <p:spPr>
          <a:xfrm>
            <a:off x="390300" y="636548"/>
            <a:ext cx="2372400" cy="3936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 dirty="0"/>
              <a:t>Problem Statement</a:t>
            </a:r>
            <a:endParaRPr b="0" dirty="0">
              <a:latin typeface="Arial"/>
              <a:ea typeface="Arial"/>
              <a:cs typeface="Arial"/>
              <a:sym typeface="Arial"/>
            </a:endParaRPr>
          </a:p>
        </p:txBody>
      </p:sp>
      <p:sp>
        <p:nvSpPr>
          <p:cNvPr id="248" name="Google Shape;248;p41"/>
          <p:cNvSpPr txBox="1">
            <a:spLocks noGrp="1"/>
          </p:cNvSpPr>
          <p:nvPr>
            <p:ph type="ctrTitle" idx="9"/>
          </p:nvPr>
        </p:nvSpPr>
        <p:spPr>
          <a:xfrm>
            <a:off x="390300" y="1607913"/>
            <a:ext cx="18756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Overview  </a:t>
            </a:r>
            <a:endParaRPr dirty="0"/>
          </a:p>
        </p:txBody>
      </p:sp>
      <p:sp>
        <p:nvSpPr>
          <p:cNvPr id="249" name="Google Shape;249;p41"/>
          <p:cNvSpPr txBox="1">
            <a:spLocks noGrp="1"/>
          </p:cNvSpPr>
          <p:nvPr>
            <p:ph type="title" idx="3"/>
          </p:nvPr>
        </p:nvSpPr>
        <p:spPr>
          <a:xfrm>
            <a:off x="20422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50" name="Google Shape;250;p41"/>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251" name="Google Shape;251;p41"/>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52" name="Google Shape;252;p41"/>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41"/>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41"/>
          <p:cNvSpPr txBox="1">
            <a:spLocks noGrp="1"/>
          </p:cNvSpPr>
          <p:nvPr>
            <p:ph type="title" idx="6"/>
          </p:nvPr>
        </p:nvSpPr>
        <p:spPr>
          <a:xfrm>
            <a:off x="5922008" y="20926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55" name="Google Shape;255;p41"/>
          <p:cNvSpPr txBox="1">
            <a:spLocks noGrp="1"/>
          </p:cNvSpPr>
          <p:nvPr>
            <p:ph type="title" idx="7"/>
          </p:nvPr>
        </p:nvSpPr>
        <p:spPr>
          <a:xfrm>
            <a:off x="5922008" y="31123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56" name="Google Shape;256;p41"/>
          <p:cNvSpPr txBox="1">
            <a:spLocks noGrp="1"/>
          </p:cNvSpPr>
          <p:nvPr>
            <p:ph type="title" idx="8"/>
          </p:nvPr>
        </p:nvSpPr>
        <p:spPr>
          <a:xfrm>
            <a:off x="5922008" y="413203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257" name="Google Shape;257;p41"/>
          <p:cNvSpPr txBox="1">
            <a:spLocks noGrp="1"/>
          </p:cNvSpPr>
          <p:nvPr>
            <p:ph type="ctrTitle" idx="14"/>
          </p:nvPr>
        </p:nvSpPr>
        <p:spPr>
          <a:xfrm>
            <a:off x="407646" y="2446161"/>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EDA &amp; Feature Engineering</a:t>
            </a:r>
            <a:endParaRPr dirty="0"/>
          </a:p>
        </p:txBody>
      </p:sp>
      <p:sp>
        <p:nvSpPr>
          <p:cNvPr id="258" name="Google Shape;258;p41"/>
          <p:cNvSpPr txBox="1">
            <a:spLocks noGrp="1"/>
          </p:cNvSpPr>
          <p:nvPr>
            <p:ph type="ctrTitle" idx="16"/>
          </p:nvPr>
        </p:nvSpPr>
        <p:spPr>
          <a:xfrm>
            <a:off x="6811558" y="2199304"/>
            <a:ext cx="1974300" cy="3887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 &amp; Evaluation</a:t>
            </a:r>
            <a:endParaRPr dirty="0"/>
          </a:p>
        </p:txBody>
      </p:sp>
      <p:sp>
        <p:nvSpPr>
          <p:cNvPr id="259" name="Google Shape;259;p41"/>
          <p:cNvSpPr txBox="1">
            <a:spLocks noGrp="1"/>
          </p:cNvSpPr>
          <p:nvPr>
            <p:ph type="ctrTitle" idx="18"/>
          </p:nvPr>
        </p:nvSpPr>
        <p:spPr>
          <a:xfrm>
            <a:off x="6811558" y="3112335"/>
            <a:ext cx="1974300" cy="4169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Business Implication</a:t>
            </a:r>
            <a:endParaRPr dirty="0"/>
          </a:p>
        </p:txBody>
      </p:sp>
      <p:sp>
        <p:nvSpPr>
          <p:cNvPr id="260" name="Google Shape;260;p41"/>
          <p:cNvSpPr txBox="1">
            <a:spLocks noGrp="1"/>
          </p:cNvSpPr>
          <p:nvPr>
            <p:ph type="ctrTitle" idx="20"/>
          </p:nvPr>
        </p:nvSpPr>
        <p:spPr>
          <a:xfrm>
            <a:off x="6811558" y="3969628"/>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a:t>
            </a:r>
            <a:endParaRPr/>
          </a:p>
        </p:txBody>
      </p:sp>
      <p:sp>
        <p:nvSpPr>
          <p:cNvPr id="261" name="Google Shape;261;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38253-85AF-EC4B-B09F-F27B93778BD7}"/>
              </a:ext>
            </a:extLst>
          </p:cNvPr>
          <p:cNvSpPr>
            <a:spLocks noGrp="1"/>
          </p:cNvSpPr>
          <p:nvPr>
            <p:ph type="ctrTitle"/>
          </p:nvPr>
        </p:nvSpPr>
        <p:spPr/>
        <p:txBody>
          <a:bodyPr/>
          <a:lstStyle/>
          <a:p>
            <a:endParaRPr lang="en-US"/>
          </a:p>
        </p:txBody>
      </p:sp>
      <p:sp>
        <p:nvSpPr>
          <p:cNvPr id="3" name="Title 2">
            <a:extLst>
              <a:ext uri="{FF2B5EF4-FFF2-40B4-BE49-F238E27FC236}">
                <a16:creationId xmlns:a16="http://schemas.microsoft.com/office/drawing/2014/main" id="{56CFCD4C-E257-5049-A458-0F0A4BE584AE}"/>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9C346B30-6E1C-3349-A27D-232D9F963012}"/>
              </a:ext>
            </a:extLst>
          </p:cNvPr>
          <p:cNvSpPr>
            <a:spLocks noGrp="1"/>
          </p:cNvSpPr>
          <p:nvPr>
            <p:ph type="subTitle" idx="1"/>
          </p:nvPr>
        </p:nvSpPr>
        <p:spPr/>
        <p:txBody>
          <a:bodyPr/>
          <a:lstStyle/>
          <a:p>
            <a:endParaRPr lang="en-US"/>
          </a:p>
        </p:txBody>
      </p:sp>
      <p:sp>
        <p:nvSpPr>
          <p:cNvPr id="5" name="Slide Number Placeholder 4">
            <a:extLst>
              <a:ext uri="{FF2B5EF4-FFF2-40B4-BE49-F238E27FC236}">
                <a16:creationId xmlns:a16="http://schemas.microsoft.com/office/drawing/2014/main" id="{A85F69E4-E5F2-4D46-B03B-9357C7B4BE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781723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46"/>
          <p:cNvPicPr preferRelativeResize="0"/>
          <p:nvPr/>
        </p:nvPicPr>
        <p:blipFill>
          <a:blip r:embed="rId3">
            <a:alphaModFix/>
          </a:blip>
          <a:stretch>
            <a:fillRect/>
          </a:stretch>
        </p:blipFill>
        <p:spPr>
          <a:xfrm>
            <a:off x="0" y="0"/>
            <a:ext cx="9144000" cy="5143499"/>
          </a:xfrm>
          <a:prstGeom prst="rect">
            <a:avLst/>
          </a:prstGeom>
          <a:noFill/>
          <a:ln>
            <a:noFill/>
          </a:ln>
        </p:spPr>
      </p:pic>
      <p:sp>
        <p:nvSpPr>
          <p:cNvPr id="303" name="Google Shape;303;p46"/>
          <p:cNvSpPr txBox="1">
            <a:spLocks noGrp="1"/>
          </p:cNvSpPr>
          <p:nvPr>
            <p:ph type="title" idx="4294967295"/>
          </p:nvPr>
        </p:nvSpPr>
        <p:spPr>
          <a:xfrm>
            <a:off x="669900" y="279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t>Data Preparation</a:t>
            </a:r>
            <a:endParaRPr sz="2500" b="1"/>
          </a:p>
        </p:txBody>
      </p:sp>
      <p:sp>
        <p:nvSpPr>
          <p:cNvPr id="304" name="Google Shape;304;p46"/>
          <p:cNvSpPr txBox="1"/>
          <p:nvPr/>
        </p:nvSpPr>
        <p:spPr>
          <a:xfrm>
            <a:off x="744300" y="1006050"/>
            <a:ext cx="8035200" cy="3436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Exo 2"/>
              <a:buChar char="❖"/>
            </a:pPr>
            <a:r>
              <a:rPr lang="en">
                <a:latin typeface="Exo 2"/>
                <a:ea typeface="Exo 2"/>
                <a:cs typeface="Exo 2"/>
                <a:sym typeface="Exo 2"/>
              </a:rPr>
              <a:t>Two datasets</a:t>
            </a:r>
            <a:endParaRPr>
              <a:latin typeface="Exo 2"/>
              <a:ea typeface="Exo 2"/>
              <a:cs typeface="Exo 2"/>
              <a:sym typeface="Exo 2"/>
            </a:endParaRPr>
          </a:p>
          <a:p>
            <a:pPr marL="914400" lvl="1" indent="-317500" algn="l" rtl="0">
              <a:spcBef>
                <a:spcPts val="0"/>
              </a:spcBef>
              <a:spcAft>
                <a:spcPts val="0"/>
              </a:spcAft>
              <a:buSzPts val="1400"/>
              <a:buFont typeface="Exo 2"/>
              <a:buChar char="➢"/>
            </a:pPr>
            <a:r>
              <a:rPr lang="en">
                <a:latin typeface="Exo 2"/>
                <a:ea typeface="Exo 2"/>
                <a:cs typeface="Exo 2"/>
                <a:sym typeface="Exo 2"/>
              </a:rPr>
              <a:t>Large datasets - each customer id has a lot of records (per month or per half month) </a:t>
            </a:r>
            <a:endParaRPr>
              <a:latin typeface="Exo 2"/>
              <a:ea typeface="Exo 2"/>
              <a:cs typeface="Exo 2"/>
              <a:sym typeface="Exo 2"/>
            </a:endParaRPr>
          </a:p>
          <a:p>
            <a:pPr marL="1371600" lvl="2" indent="-317500" algn="l" rtl="0">
              <a:spcBef>
                <a:spcPts val="0"/>
              </a:spcBef>
              <a:spcAft>
                <a:spcPts val="0"/>
              </a:spcAft>
              <a:buSzPts val="1400"/>
              <a:buChar char="■"/>
            </a:pPr>
            <a:r>
              <a:rPr lang="en" b="1">
                <a:latin typeface="Exo 2"/>
                <a:ea typeface="Exo 2"/>
                <a:cs typeface="Exo 2"/>
                <a:sym typeface="Exo 2"/>
              </a:rPr>
              <a:t>Group by</a:t>
            </a:r>
            <a:r>
              <a:rPr lang="en">
                <a:latin typeface="Exo 2"/>
                <a:ea typeface="Exo 2"/>
                <a:cs typeface="Exo 2"/>
                <a:sym typeface="Exo 2"/>
              </a:rPr>
              <a:t> Masked_id</a:t>
            </a:r>
            <a:endParaRPr>
              <a:latin typeface="Exo 2"/>
              <a:ea typeface="Exo 2"/>
              <a:cs typeface="Exo 2"/>
              <a:sym typeface="Exo 2"/>
            </a:endParaRPr>
          </a:p>
          <a:p>
            <a:pPr marL="1828800" lvl="3" indent="-317500" algn="l" rtl="0">
              <a:spcBef>
                <a:spcPts val="0"/>
              </a:spcBef>
              <a:spcAft>
                <a:spcPts val="0"/>
              </a:spcAft>
              <a:buSzPts val="1400"/>
              <a:buFont typeface="Exo 2"/>
              <a:buChar char="●"/>
            </a:pPr>
            <a:r>
              <a:rPr lang="en">
                <a:latin typeface="Exo 2"/>
                <a:ea typeface="Exo 2"/>
                <a:cs typeface="Exo 2"/>
                <a:sym typeface="Exo 2"/>
              </a:rPr>
              <a:t>Extract the year from “from date” (2014-2019)</a:t>
            </a:r>
            <a:endParaRPr>
              <a:latin typeface="Exo 2"/>
              <a:ea typeface="Exo 2"/>
              <a:cs typeface="Exo 2"/>
              <a:sym typeface="Exo 2"/>
            </a:endParaRPr>
          </a:p>
          <a:p>
            <a:pPr marL="1828800" lvl="3" indent="-317500" algn="l" rtl="0">
              <a:spcBef>
                <a:spcPts val="0"/>
              </a:spcBef>
              <a:spcAft>
                <a:spcPts val="0"/>
              </a:spcAft>
              <a:buSzPts val="1400"/>
              <a:buFont typeface="Exo 2"/>
              <a:buChar char="●"/>
            </a:pPr>
            <a:r>
              <a:rPr lang="en">
                <a:latin typeface="Exo 2"/>
                <a:ea typeface="Exo 2"/>
                <a:cs typeface="Exo 2"/>
                <a:sym typeface="Exo 2"/>
              </a:rPr>
              <a:t>Create new pivot tables</a:t>
            </a:r>
            <a:endParaRPr>
              <a:latin typeface="Exo 2"/>
              <a:ea typeface="Exo 2"/>
              <a:cs typeface="Exo 2"/>
              <a:sym typeface="Exo 2"/>
            </a:endParaRPr>
          </a:p>
          <a:p>
            <a:pPr marL="2286000" lvl="4" indent="-317500" algn="l" rtl="0">
              <a:spcBef>
                <a:spcPts val="0"/>
              </a:spcBef>
              <a:spcAft>
                <a:spcPts val="0"/>
              </a:spcAft>
              <a:buSzPts val="1400"/>
              <a:buChar char="◆"/>
            </a:pPr>
            <a:r>
              <a:rPr lang="en">
                <a:latin typeface="Exo 2"/>
                <a:ea typeface="Exo 2"/>
                <a:cs typeface="Exo 2"/>
                <a:sym typeface="Exo 2"/>
              </a:rPr>
              <a:t>Calculate each customer’s </a:t>
            </a:r>
            <a:r>
              <a:rPr lang="en" b="1">
                <a:latin typeface="Exo 2"/>
                <a:ea typeface="Exo 2"/>
                <a:cs typeface="Exo 2"/>
                <a:sym typeface="Exo 2"/>
              </a:rPr>
              <a:t>average electricity consumption(kWh)</a:t>
            </a:r>
            <a:r>
              <a:rPr lang="en">
                <a:latin typeface="Exo 2"/>
                <a:ea typeface="Exo 2"/>
                <a:cs typeface="Exo 2"/>
                <a:sym typeface="Exo 2"/>
              </a:rPr>
              <a:t> by year</a:t>
            </a:r>
            <a:endParaRPr>
              <a:latin typeface="Exo 2"/>
              <a:ea typeface="Exo 2"/>
              <a:cs typeface="Exo 2"/>
              <a:sym typeface="Exo 2"/>
            </a:endParaRPr>
          </a:p>
          <a:p>
            <a:pPr marL="2286000" lvl="4" indent="-317500" algn="l" rtl="0">
              <a:spcBef>
                <a:spcPts val="0"/>
              </a:spcBef>
              <a:spcAft>
                <a:spcPts val="0"/>
              </a:spcAft>
              <a:buSzPts val="1400"/>
              <a:buChar char="◆"/>
            </a:pPr>
            <a:r>
              <a:rPr lang="en">
                <a:latin typeface="Exo 2"/>
                <a:ea typeface="Exo 2"/>
                <a:cs typeface="Exo 2"/>
                <a:sym typeface="Exo 2"/>
              </a:rPr>
              <a:t>Calculate each customer’s </a:t>
            </a:r>
            <a:r>
              <a:rPr lang="en" b="1">
                <a:latin typeface="Exo 2"/>
                <a:ea typeface="Exo 2"/>
                <a:cs typeface="Exo 2"/>
                <a:sym typeface="Exo 2"/>
              </a:rPr>
              <a:t>average electric bill amount($)</a:t>
            </a:r>
            <a:r>
              <a:rPr lang="en">
                <a:latin typeface="Exo 2"/>
                <a:ea typeface="Exo 2"/>
                <a:cs typeface="Exo 2"/>
                <a:sym typeface="Exo 2"/>
              </a:rPr>
              <a:t> by year</a:t>
            </a:r>
            <a:endParaRPr>
              <a:latin typeface="Exo 2"/>
              <a:ea typeface="Exo 2"/>
              <a:cs typeface="Exo 2"/>
              <a:sym typeface="Exo 2"/>
            </a:endParaRPr>
          </a:p>
          <a:p>
            <a:pPr marL="2286000" lvl="4" indent="-317500" algn="l" rtl="0">
              <a:spcBef>
                <a:spcPts val="0"/>
              </a:spcBef>
              <a:spcAft>
                <a:spcPts val="0"/>
              </a:spcAft>
              <a:buSzPts val="1400"/>
              <a:buFont typeface="Exo 2"/>
              <a:buChar char="◆"/>
            </a:pPr>
            <a:r>
              <a:rPr lang="en">
                <a:latin typeface="Exo 2"/>
                <a:ea typeface="Exo 2"/>
                <a:cs typeface="Exo 2"/>
                <a:sym typeface="Exo 2"/>
              </a:rPr>
              <a:t>Calculate each customer’s electric bill amount </a:t>
            </a:r>
            <a:r>
              <a:rPr lang="en" b="1">
                <a:latin typeface="Exo 2"/>
                <a:ea typeface="Exo 2"/>
                <a:cs typeface="Exo 2"/>
                <a:sym typeface="Exo 2"/>
              </a:rPr>
              <a:t>multiples</a:t>
            </a:r>
            <a:r>
              <a:rPr lang="en">
                <a:latin typeface="Exo 2"/>
                <a:ea typeface="Exo 2"/>
                <a:cs typeface="Exo 2"/>
                <a:sym typeface="Exo 2"/>
              </a:rPr>
              <a:t> based on the belonged town’s average </a:t>
            </a:r>
            <a:endParaRPr>
              <a:latin typeface="Exo 2"/>
              <a:ea typeface="Exo 2"/>
              <a:cs typeface="Exo 2"/>
              <a:sym typeface="Exo 2"/>
            </a:endParaRPr>
          </a:p>
          <a:p>
            <a:pPr marL="914400" lvl="1" indent="-317500" algn="l" rtl="0">
              <a:spcBef>
                <a:spcPts val="0"/>
              </a:spcBef>
              <a:spcAft>
                <a:spcPts val="0"/>
              </a:spcAft>
              <a:buSzPts val="1400"/>
              <a:buFont typeface="Exo 2"/>
              <a:buChar char="➢"/>
            </a:pPr>
            <a:r>
              <a:rPr lang="en">
                <a:latin typeface="Exo 2"/>
                <a:ea typeface="Exo 2"/>
                <a:cs typeface="Exo 2"/>
                <a:sym typeface="Exo 2"/>
              </a:rPr>
              <a:t>Small dataset - general information &amp; annualized data </a:t>
            </a:r>
            <a:endParaRPr>
              <a:latin typeface="Exo 2"/>
              <a:ea typeface="Exo 2"/>
              <a:cs typeface="Exo 2"/>
              <a:sym typeface="Exo 2"/>
            </a:endParaRPr>
          </a:p>
          <a:p>
            <a:pPr marL="914400" lvl="0" indent="0" algn="l" rtl="0">
              <a:spcBef>
                <a:spcPts val="0"/>
              </a:spcBef>
              <a:spcAft>
                <a:spcPts val="0"/>
              </a:spcAft>
              <a:buNone/>
            </a:pPr>
            <a:endParaRPr>
              <a:latin typeface="Exo 2"/>
              <a:ea typeface="Exo 2"/>
              <a:cs typeface="Exo 2"/>
              <a:sym typeface="Exo 2"/>
            </a:endParaRPr>
          </a:p>
          <a:p>
            <a:pPr marL="457200" lvl="0" indent="-317500" algn="l" rtl="0">
              <a:spcBef>
                <a:spcPts val="0"/>
              </a:spcBef>
              <a:spcAft>
                <a:spcPts val="0"/>
              </a:spcAft>
              <a:buSzPts val="1400"/>
              <a:buFont typeface="Exo 2"/>
              <a:buChar char="❖"/>
            </a:pPr>
            <a:r>
              <a:rPr lang="en">
                <a:latin typeface="Exo 2"/>
                <a:ea typeface="Exo 2"/>
                <a:cs typeface="Exo 2"/>
                <a:sym typeface="Exo 2"/>
              </a:rPr>
              <a:t>Merge datasets</a:t>
            </a:r>
            <a:endParaRPr>
              <a:latin typeface="Exo 2"/>
              <a:ea typeface="Exo 2"/>
              <a:cs typeface="Exo 2"/>
              <a:sym typeface="Exo 2"/>
            </a:endParaRPr>
          </a:p>
          <a:p>
            <a:pPr marL="914400" lvl="1" indent="-317500" algn="l" rtl="0">
              <a:spcBef>
                <a:spcPts val="0"/>
              </a:spcBef>
              <a:spcAft>
                <a:spcPts val="0"/>
              </a:spcAft>
              <a:buSzPts val="1400"/>
              <a:buFont typeface="Exo 2"/>
              <a:buChar char="➢"/>
            </a:pPr>
            <a:r>
              <a:rPr lang="en">
                <a:latin typeface="Exo 2"/>
                <a:ea typeface="Exo 2"/>
                <a:cs typeface="Exo 2"/>
                <a:sym typeface="Exo 2"/>
              </a:rPr>
              <a:t>277,919 participants</a:t>
            </a:r>
            <a:endParaRPr>
              <a:latin typeface="Exo 2"/>
              <a:ea typeface="Exo 2"/>
              <a:cs typeface="Exo 2"/>
              <a:sym typeface="Exo 2"/>
            </a:endParaRPr>
          </a:p>
          <a:p>
            <a:pPr marL="914400" lvl="1" indent="-317500" algn="l" rtl="0">
              <a:spcBef>
                <a:spcPts val="0"/>
              </a:spcBef>
              <a:spcAft>
                <a:spcPts val="0"/>
              </a:spcAft>
              <a:buSzPts val="1400"/>
              <a:buFont typeface="Exo 2"/>
              <a:buChar char="➢"/>
            </a:pPr>
            <a:r>
              <a:rPr lang="en">
                <a:latin typeface="Exo 2"/>
                <a:ea typeface="Exo 2"/>
                <a:cs typeface="Exo 2"/>
                <a:sym typeface="Exo 2"/>
              </a:rPr>
              <a:t>Proportion of program participate between Yes and No: 1:9</a:t>
            </a:r>
            <a:endParaRPr>
              <a:latin typeface="Exo 2"/>
              <a:ea typeface="Exo 2"/>
              <a:cs typeface="Exo 2"/>
              <a:sym typeface="Exo 2"/>
            </a:endParaRPr>
          </a:p>
          <a:p>
            <a:pPr marL="914400" lvl="1" indent="-317500" algn="l" rtl="0">
              <a:spcBef>
                <a:spcPts val="0"/>
              </a:spcBef>
              <a:spcAft>
                <a:spcPts val="0"/>
              </a:spcAft>
              <a:buSzPts val="1400"/>
              <a:buFont typeface="Exo 2"/>
              <a:buChar char="➢"/>
            </a:pPr>
            <a:r>
              <a:rPr lang="en">
                <a:latin typeface="Exo 2"/>
                <a:ea typeface="Exo 2"/>
                <a:cs typeface="Exo 2"/>
                <a:sym typeface="Exo 2"/>
              </a:rPr>
              <a:t>Balanced for models</a:t>
            </a:r>
            <a:endParaRPr>
              <a:latin typeface="Exo 2"/>
              <a:ea typeface="Exo 2"/>
              <a:cs typeface="Exo 2"/>
              <a:sym typeface="Exo 2"/>
            </a:endParaRPr>
          </a:p>
        </p:txBody>
      </p:sp>
      <p:sp>
        <p:nvSpPr>
          <p:cNvPr id="305" name="Google Shape;305;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CC6E99D-843C-024F-830F-F765A6B1AEAF}"/>
              </a:ext>
            </a:extLst>
          </p:cNvPr>
          <p:cNvGrpSpPr/>
          <p:nvPr/>
        </p:nvGrpSpPr>
        <p:grpSpPr>
          <a:xfrm>
            <a:off x="418635" y="1779741"/>
            <a:ext cx="2249556" cy="2894291"/>
            <a:chOff x="7573342" y="2546118"/>
            <a:chExt cx="2999408" cy="3859054"/>
          </a:xfrm>
        </p:grpSpPr>
        <p:sp>
          <p:nvSpPr>
            <p:cNvPr id="4" name="Rectángulo 5">
              <a:extLst>
                <a:ext uri="{FF2B5EF4-FFF2-40B4-BE49-F238E27FC236}">
                  <a16:creationId xmlns:a16="http://schemas.microsoft.com/office/drawing/2014/main" id="{657C1545-EA08-2E45-B243-CCCC88D78230}"/>
                </a:ext>
              </a:extLst>
            </p:cNvPr>
            <p:cNvSpPr/>
            <p:nvPr/>
          </p:nvSpPr>
          <p:spPr>
            <a:xfrm>
              <a:off x="7573342" y="2546118"/>
              <a:ext cx="823131" cy="823131"/>
            </a:xfrm>
            <a:prstGeom prst="rect">
              <a:avLst/>
            </a:prstGeom>
            <a:solidFill>
              <a:srgbClr val="62A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100"/>
            </a:p>
          </p:txBody>
        </p:sp>
        <p:sp>
          <p:nvSpPr>
            <p:cNvPr id="5" name="CuadroTexto 6">
              <a:extLst>
                <a:ext uri="{FF2B5EF4-FFF2-40B4-BE49-F238E27FC236}">
                  <a16:creationId xmlns:a16="http://schemas.microsoft.com/office/drawing/2014/main" id="{D40F08E7-43EE-4E44-960F-4DA37A7AC0A3}"/>
                </a:ext>
              </a:extLst>
            </p:cNvPr>
            <p:cNvSpPr txBox="1"/>
            <p:nvPr/>
          </p:nvSpPr>
          <p:spPr>
            <a:xfrm>
              <a:off x="7853299" y="2641525"/>
              <a:ext cx="246308" cy="954108"/>
            </a:xfrm>
            <a:prstGeom prst="rect">
              <a:avLst/>
            </a:prstGeom>
            <a:noFill/>
          </p:spPr>
          <p:txBody>
            <a:bodyPr wrap="none" rtlCol="0">
              <a:spAutoFit/>
            </a:bodyPr>
            <a:lstStyle/>
            <a:p>
              <a:pPr algn="ctr"/>
              <a:endParaRPr lang="es-MX" sz="4050" dirty="0">
                <a:solidFill>
                  <a:schemeClr val="bg1"/>
                </a:solidFill>
              </a:endParaRPr>
            </a:p>
          </p:txBody>
        </p:sp>
        <p:sp>
          <p:nvSpPr>
            <p:cNvPr id="7" name="CuadroTexto 8">
              <a:extLst>
                <a:ext uri="{FF2B5EF4-FFF2-40B4-BE49-F238E27FC236}">
                  <a16:creationId xmlns:a16="http://schemas.microsoft.com/office/drawing/2014/main" id="{540A5B7B-0C70-874E-9E63-068BACFA955E}"/>
                </a:ext>
              </a:extLst>
            </p:cNvPr>
            <p:cNvSpPr txBox="1"/>
            <p:nvPr/>
          </p:nvSpPr>
          <p:spPr>
            <a:xfrm>
              <a:off x="8416571" y="2738941"/>
              <a:ext cx="1676401" cy="492443"/>
            </a:xfrm>
            <a:prstGeom prst="rect">
              <a:avLst/>
            </a:prstGeom>
            <a:noFill/>
          </p:spPr>
          <p:txBody>
            <a:bodyPr wrap="square" rtlCol="0">
              <a:spAutoFit/>
            </a:bodyPr>
            <a:lstStyle/>
            <a:p>
              <a:r>
                <a:rPr lang="en-US" sz="1800" b="1" dirty="0">
                  <a:solidFill>
                    <a:srgbClr val="62A07B"/>
                  </a:solidFill>
                  <a:latin typeface="DIN Alternate" panose="020B0500000000000000" pitchFamily="34" charset="77"/>
                </a:rPr>
                <a:t>CPU</a:t>
              </a:r>
            </a:p>
          </p:txBody>
        </p:sp>
        <p:sp>
          <p:nvSpPr>
            <p:cNvPr id="8" name="Rectángulo 9">
              <a:extLst>
                <a:ext uri="{FF2B5EF4-FFF2-40B4-BE49-F238E27FC236}">
                  <a16:creationId xmlns:a16="http://schemas.microsoft.com/office/drawing/2014/main" id="{34BC2937-C930-374C-BB80-2C23A6E5C929}"/>
                </a:ext>
              </a:extLst>
            </p:cNvPr>
            <p:cNvSpPr/>
            <p:nvPr/>
          </p:nvSpPr>
          <p:spPr>
            <a:xfrm>
              <a:off x="7576695" y="3559786"/>
              <a:ext cx="823131" cy="823131"/>
            </a:xfrm>
            <a:prstGeom prst="rect">
              <a:avLst/>
            </a:prstGeom>
            <a:solidFill>
              <a:srgbClr val="4F8B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100"/>
            </a:p>
          </p:txBody>
        </p:sp>
        <p:sp>
          <p:nvSpPr>
            <p:cNvPr id="10" name="Rectángulo 11">
              <a:extLst>
                <a:ext uri="{FF2B5EF4-FFF2-40B4-BE49-F238E27FC236}">
                  <a16:creationId xmlns:a16="http://schemas.microsoft.com/office/drawing/2014/main" id="{68ADB741-B3D6-5A4D-A36F-07B361771925}"/>
                </a:ext>
              </a:extLst>
            </p:cNvPr>
            <p:cNvSpPr/>
            <p:nvPr/>
          </p:nvSpPr>
          <p:spPr>
            <a:xfrm>
              <a:off x="7576695" y="4576685"/>
              <a:ext cx="823131" cy="823131"/>
            </a:xfrm>
            <a:prstGeom prst="rect">
              <a:avLst/>
            </a:prstGeom>
            <a:solidFill>
              <a:srgbClr val="53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100"/>
            </a:p>
          </p:txBody>
        </p:sp>
        <p:sp>
          <p:nvSpPr>
            <p:cNvPr id="12" name="Rectángulo 13">
              <a:extLst>
                <a:ext uri="{FF2B5EF4-FFF2-40B4-BE49-F238E27FC236}">
                  <a16:creationId xmlns:a16="http://schemas.microsoft.com/office/drawing/2014/main" id="{A02D9C64-A54C-6A4E-BC5A-9BCB06B93E5D}"/>
                </a:ext>
              </a:extLst>
            </p:cNvPr>
            <p:cNvSpPr/>
            <p:nvPr/>
          </p:nvSpPr>
          <p:spPr>
            <a:xfrm>
              <a:off x="7573342" y="5582041"/>
              <a:ext cx="823131" cy="823131"/>
            </a:xfrm>
            <a:prstGeom prst="rect">
              <a:avLst/>
            </a:prstGeom>
            <a:solidFill>
              <a:srgbClr val="60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100"/>
            </a:p>
          </p:txBody>
        </p:sp>
        <p:sp>
          <p:nvSpPr>
            <p:cNvPr id="15" name="CuadroTexto 16">
              <a:extLst>
                <a:ext uri="{FF2B5EF4-FFF2-40B4-BE49-F238E27FC236}">
                  <a16:creationId xmlns:a16="http://schemas.microsoft.com/office/drawing/2014/main" id="{6F75DA4E-DB61-3045-AB6B-18C518F2B01E}"/>
                </a:ext>
              </a:extLst>
            </p:cNvPr>
            <p:cNvSpPr txBox="1"/>
            <p:nvPr/>
          </p:nvSpPr>
          <p:spPr>
            <a:xfrm>
              <a:off x="8416571" y="3802074"/>
              <a:ext cx="1676401" cy="492443"/>
            </a:xfrm>
            <a:prstGeom prst="rect">
              <a:avLst/>
            </a:prstGeom>
            <a:noFill/>
          </p:spPr>
          <p:txBody>
            <a:bodyPr wrap="square" rtlCol="0">
              <a:spAutoFit/>
            </a:bodyPr>
            <a:lstStyle/>
            <a:p>
              <a:r>
                <a:rPr lang="en-US" sz="1800" b="1" dirty="0">
                  <a:solidFill>
                    <a:srgbClr val="4F8B89"/>
                  </a:solidFill>
                  <a:latin typeface="DIN Alternate" panose="020B0500000000000000" pitchFamily="34" charset="77"/>
                </a:rPr>
                <a:t>GPU</a:t>
              </a:r>
            </a:p>
          </p:txBody>
        </p:sp>
        <p:sp>
          <p:nvSpPr>
            <p:cNvPr id="17" name="CuadroTexto 18">
              <a:extLst>
                <a:ext uri="{FF2B5EF4-FFF2-40B4-BE49-F238E27FC236}">
                  <a16:creationId xmlns:a16="http://schemas.microsoft.com/office/drawing/2014/main" id="{279CCB17-FFB0-4640-ABA2-49A6C8529A41}"/>
                </a:ext>
              </a:extLst>
            </p:cNvPr>
            <p:cNvSpPr txBox="1"/>
            <p:nvPr/>
          </p:nvSpPr>
          <p:spPr>
            <a:xfrm>
              <a:off x="8416571" y="4818974"/>
              <a:ext cx="2156179" cy="861775"/>
            </a:xfrm>
            <a:prstGeom prst="rect">
              <a:avLst/>
            </a:prstGeom>
            <a:noFill/>
          </p:spPr>
          <p:txBody>
            <a:bodyPr wrap="square" rtlCol="0">
              <a:spAutoFit/>
            </a:bodyPr>
            <a:lstStyle/>
            <a:p>
              <a:r>
                <a:rPr lang="en-US" sz="1800" b="1" dirty="0">
                  <a:solidFill>
                    <a:srgbClr val="536C8D"/>
                  </a:solidFill>
                  <a:latin typeface="DIN Alternate" panose="020B0500000000000000" pitchFamily="34" charset="77"/>
                </a:rPr>
                <a:t>Memory Usage</a:t>
              </a:r>
            </a:p>
          </p:txBody>
        </p:sp>
        <p:sp>
          <p:nvSpPr>
            <p:cNvPr id="19" name="CuadroTexto 20">
              <a:extLst>
                <a:ext uri="{FF2B5EF4-FFF2-40B4-BE49-F238E27FC236}">
                  <a16:creationId xmlns:a16="http://schemas.microsoft.com/office/drawing/2014/main" id="{4AEC9068-6188-9945-806D-D35C02D599C3}"/>
                </a:ext>
              </a:extLst>
            </p:cNvPr>
            <p:cNvSpPr txBox="1"/>
            <p:nvPr/>
          </p:nvSpPr>
          <p:spPr>
            <a:xfrm>
              <a:off x="8416571" y="5824329"/>
              <a:ext cx="2041879" cy="492443"/>
            </a:xfrm>
            <a:prstGeom prst="rect">
              <a:avLst/>
            </a:prstGeom>
            <a:noFill/>
          </p:spPr>
          <p:txBody>
            <a:bodyPr wrap="square" rtlCol="0">
              <a:spAutoFit/>
            </a:bodyPr>
            <a:lstStyle/>
            <a:p>
              <a:r>
                <a:rPr lang="en-US" sz="1800" b="1" dirty="0">
                  <a:solidFill>
                    <a:srgbClr val="60537C"/>
                  </a:solidFill>
                  <a:latin typeface="DIN Alternate" panose="020B0500000000000000" pitchFamily="34" charset="77"/>
                </a:rPr>
                <a:t>Network I/O</a:t>
              </a:r>
            </a:p>
          </p:txBody>
        </p:sp>
      </p:grpSp>
      <p:pic>
        <p:nvPicPr>
          <p:cNvPr id="21" name="Picture 20">
            <a:extLst>
              <a:ext uri="{FF2B5EF4-FFF2-40B4-BE49-F238E27FC236}">
                <a16:creationId xmlns:a16="http://schemas.microsoft.com/office/drawing/2014/main" id="{A5FA4B97-C69A-6C4F-91F7-8D2B2DE1C2AD}"/>
              </a:ext>
            </a:extLst>
          </p:cNvPr>
          <p:cNvPicPr>
            <a:picLocks noChangeAspect="1"/>
          </p:cNvPicPr>
          <p:nvPr/>
        </p:nvPicPr>
        <p:blipFill>
          <a:blip r:embed="rId3"/>
          <a:stretch>
            <a:fillRect/>
          </a:stretch>
        </p:blipFill>
        <p:spPr>
          <a:xfrm>
            <a:off x="3037571" y="1385108"/>
            <a:ext cx="5827824" cy="3454089"/>
          </a:xfrm>
          <a:prstGeom prst="rect">
            <a:avLst/>
          </a:prstGeom>
        </p:spPr>
      </p:pic>
      <p:sp>
        <p:nvSpPr>
          <p:cNvPr id="23" name="Rectángulo 17">
            <a:extLst>
              <a:ext uri="{FF2B5EF4-FFF2-40B4-BE49-F238E27FC236}">
                <a16:creationId xmlns:a16="http://schemas.microsoft.com/office/drawing/2014/main" id="{DDB37959-F7DF-D44D-9603-24590FE7B7E4}"/>
              </a:ext>
            </a:extLst>
          </p:cNvPr>
          <p:cNvSpPr/>
          <p:nvPr/>
        </p:nvSpPr>
        <p:spPr>
          <a:xfrm>
            <a:off x="0" y="417939"/>
            <a:ext cx="9144000" cy="638894"/>
          </a:xfrm>
          <a:prstGeom prst="rect">
            <a:avLst/>
          </a:prstGeom>
          <a:solidFill>
            <a:srgbClr val="536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500"/>
          </a:p>
        </p:txBody>
      </p:sp>
      <p:sp>
        <p:nvSpPr>
          <p:cNvPr id="25" name="CuadroTexto 43">
            <a:extLst>
              <a:ext uri="{FF2B5EF4-FFF2-40B4-BE49-F238E27FC236}">
                <a16:creationId xmlns:a16="http://schemas.microsoft.com/office/drawing/2014/main" id="{204BDDF5-BEE9-E845-B61A-8F0EDDFDC921}"/>
              </a:ext>
            </a:extLst>
          </p:cNvPr>
          <p:cNvSpPr txBox="1"/>
          <p:nvPr/>
        </p:nvSpPr>
        <p:spPr>
          <a:xfrm>
            <a:off x="917581" y="750062"/>
            <a:ext cx="2264504" cy="253916"/>
          </a:xfrm>
          <a:prstGeom prst="rect">
            <a:avLst/>
          </a:prstGeom>
          <a:solidFill>
            <a:srgbClr val="536C8C"/>
          </a:solidFill>
        </p:spPr>
        <p:txBody>
          <a:bodyPr wrap="square" rtlCol="0">
            <a:spAutoFit/>
          </a:bodyPr>
          <a:lstStyle/>
          <a:p>
            <a:pPr algn="ctr"/>
            <a:r>
              <a:rPr lang="es-MX" sz="1050" dirty="0">
                <a:solidFill>
                  <a:schemeClr val="bg1"/>
                </a:solidFill>
                <a:latin typeface="Segoe UI Light" panose="020B0502040204020203" pitchFamily="34" charset="0"/>
                <a:ea typeface="Segoe UI" panose="020B0502040204020203" pitchFamily="34" charset="0"/>
                <a:cs typeface="Segoe UI" panose="020B0502040204020203" pitchFamily="34" charset="0"/>
              </a:rPr>
              <a:t>Capacity of the system</a:t>
            </a:r>
            <a:endParaRPr lang="es-MX" sz="105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4" name="CuadroTexto 42">
            <a:extLst>
              <a:ext uri="{FF2B5EF4-FFF2-40B4-BE49-F238E27FC236}">
                <a16:creationId xmlns:a16="http://schemas.microsoft.com/office/drawing/2014/main" id="{67A9E555-02F1-0848-A038-7E3539C7EFCA}"/>
              </a:ext>
            </a:extLst>
          </p:cNvPr>
          <p:cNvSpPr txBox="1"/>
          <p:nvPr/>
        </p:nvSpPr>
        <p:spPr>
          <a:xfrm>
            <a:off x="917582" y="421787"/>
            <a:ext cx="3165072" cy="507831"/>
          </a:xfrm>
          <a:prstGeom prst="rect">
            <a:avLst/>
          </a:prstGeom>
          <a:noFill/>
        </p:spPr>
        <p:txBody>
          <a:bodyPr wrap="square" rtlCol="0">
            <a:spAutoFit/>
          </a:bodyPr>
          <a:lstStyle/>
          <a:p>
            <a:r>
              <a:rPr lang="es-MX" sz="2700" dirty="0">
                <a:solidFill>
                  <a:schemeClr val="bg1"/>
                </a:solidFill>
                <a:latin typeface="Berlin Sans FB" panose="020E0602020502020306" pitchFamily="34" charset="0"/>
                <a:ea typeface="Segoe UI" panose="020B0502040204020203" pitchFamily="34" charset="0"/>
                <a:cs typeface="Segoe UI" panose="020B0502040204020203" pitchFamily="34" charset="0"/>
              </a:rPr>
              <a:t>System Monitoring</a:t>
            </a:r>
          </a:p>
        </p:txBody>
      </p:sp>
    </p:spTree>
    <p:extLst>
      <p:ext uri="{BB962C8B-B14F-4D97-AF65-F5344CB8AC3E}">
        <p14:creationId xmlns:p14="http://schemas.microsoft.com/office/powerpoint/2010/main" val="1212736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47"/>
          <p:cNvPicPr preferRelativeResize="0"/>
          <p:nvPr/>
        </p:nvPicPr>
        <p:blipFill>
          <a:blip r:embed="rId3">
            <a:alphaModFix/>
          </a:blip>
          <a:stretch>
            <a:fillRect/>
          </a:stretch>
        </p:blipFill>
        <p:spPr>
          <a:xfrm>
            <a:off x="0" y="0"/>
            <a:ext cx="9144000" cy="5143499"/>
          </a:xfrm>
          <a:prstGeom prst="rect">
            <a:avLst/>
          </a:prstGeom>
          <a:noFill/>
          <a:ln>
            <a:noFill/>
          </a:ln>
        </p:spPr>
      </p:pic>
      <p:sp>
        <p:nvSpPr>
          <p:cNvPr id="311" name="Google Shape;311;p47"/>
          <p:cNvSpPr txBox="1">
            <a:spLocks noGrp="1"/>
          </p:cNvSpPr>
          <p:nvPr>
            <p:ph type="title" idx="4294967295"/>
          </p:nvPr>
        </p:nvSpPr>
        <p:spPr>
          <a:xfrm>
            <a:off x="669900" y="279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t>Data Preparation</a:t>
            </a:r>
            <a:endParaRPr sz="2500" b="1"/>
          </a:p>
        </p:txBody>
      </p:sp>
      <p:sp>
        <p:nvSpPr>
          <p:cNvPr id="312" name="Google Shape;312;p47"/>
          <p:cNvSpPr txBox="1"/>
          <p:nvPr/>
        </p:nvSpPr>
        <p:spPr>
          <a:xfrm>
            <a:off x="913975" y="958825"/>
            <a:ext cx="7642800" cy="3436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Exo 2"/>
              <a:buChar char="❖"/>
            </a:pPr>
            <a:r>
              <a:rPr lang="en">
                <a:latin typeface="Exo 2"/>
                <a:ea typeface="Exo 2"/>
                <a:cs typeface="Exo 2"/>
                <a:sym typeface="Exo 2"/>
              </a:rPr>
              <a:t>Clean Data</a:t>
            </a:r>
            <a:endParaRPr>
              <a:latin typeface="Exo 2"/>
              <a:ea typeface="Exo 2"/>
              <a:cs typeface="Exo 2"/>
              <a:sym typeface="Exo 2"/>
            </a:endParaRPr>
          </a:p>
          <a:p>
            <a:pPr marL="914400" lvl="1" indent="-317500" algn="l" rtl="0">
              <a:spcBef>
                <a:spcPts val="0"/>
              </a:spcBef>
              <a:spcAft>
                <a:spcPts val="0"/>
              </a:spcAft>
              <a:buSzPts val="1400"/>
              <a:buFont typeface="Exo 2"/>
              <a:buChar char="➢"/>
            </a:pPr>
            <a:r>
              <a:rPr lang="en">
                <a:latin typeface="Exo 2"/>
                <a:ea typeface="Exo 2"/>
                <a:cs typeface="Exo 2"/>
                <a:sym typeface="Exo 2"/>
              </a:rPr>
              <a:t>Drop columns </a:t>
            </a:r>
            <a:endParaRPr>
              <a:latin typeface="Exo 2"/>
              <a:ea typeface="Exo 2"/>
              <a:cs typeface="Exo 2"/>
              <a:sym typeface="Exo 2"/>
            </a:endParaRPr>
          </a:p>
          <a:p>
            <a:pPr marL="1371600" lvl="2" indent="-317500" algn="l" rtl="0">
              <a:spcBef>
                <a:spcPts val="0"/>
              </a:spcBef>
              <a:spcAft>
                <a:spcPts val="0"/>
              </a:spcAft>
              <a:buSzPts val="1400"/>
              <a:buFont typeface="Exo 2"/>
              <a:buChar char="■"/>
            </a:pPr>
            <a:r>
              <a:rPr lang="en">
                <a:latin typeface="Exo 2"/>
                <a:ea typeface="Exo 2"/>
                <a:cs typeface="Exo 2"/>
                <a:sym typeface="Exo 2"/>
              </a:rPr>
              <a:t>Unimportant variables</a:t>
            </a:r>
            <a:endParaRPr>
              <a:latin typeface="Exo 2"/>
              <a:ea typeface="Exo 2"/>
              <a:cs typeface="Exo 2"/>
              <a:sym typeface="Exo 2"/>
            </a:endParaRPr>
          </a:p>
          <a:p>
            <a:pPr marL="1371600" lvl="2" indent="-317500" algn="l" rtl="0">
              <a:spcBef>
                <a:spcPts val="0"/>
              </a:spcBef>
              <a:spcAft>
                <a:spcPts val="0"/>
              </a:spcAft>
              <a:buSzPts val="1400"/>
              <a:buFont typeface="Exo 2"/>
              <a:buChar char="■"/>
            </a:pPr>
            <a:r>
              <a:rPr lang="en">
                <a:latin typeface="Exo 2"/>
                <a:ea typeface="Exo 2"/>
                <a:cs typeface="Exo 2"/>
                <a:sym typeface="Exo 2"/>
              </a:rPr>
              <a:t>Over 99% are 0</a:t>
            </a:r>
            <a:endParaRPr>
              <a:latin typeface="Exo 2"/>
              <a:ea typeface="Exo 2"/>
              <a:cs typeface="Exo 2"/>
              <a:sym typeface="Exo 2"/>
            </a:endParaRPr>
          </a:p>
          <a:p>
            <a:pPr marL="1828800" lvl="3" indent="-317500" algn="l" rtl="0">
              <a:spcBef>
                <a:spcPts val="0"/>
              </a:spcBef>
              <a:spcAft>
                <a:spcPts val="0"/>
              </a:spcAft>
              <a:buSzPts val="1400"/>
              <a:buFont typeface="Exo 2"/>
              <a:buChar char="●"/>
            </a:pPr>
            <a:r>
              <a:rPr lang="en">
                <a:latin typeface="Exo 2"/>
                <a:ea typeface="Exo 2"/>
                <a:cs typeface="Exo 2"/>
                <a:sym typeface="Exo 2"/>
              </a:rPr>
              <a:t>E.g, 2014_AVG_EL_CONSUMP, 2015_AVG_EL_CONSUMP, 2014_AVG_BILL_CONSUMP, 2015_AVG_BILL_CONSUMP,</a:t>
            </a:r>
            <a:endParaRPr>
              <a:latin typeface="Exo 2"/>
              <a:ea typeface="Exo 2"/>
              <a:cs typeface="Exo 2"/>
              <a:sym typeface="Exo 2"/>
            </a:endParaRPr>
          </a:p>
          <a:p>
            <a:pPr marL="1828800" lvl="0" indent="0" algn="l" rtl="0">
              <a:spcBef>
                <a:spcPts val="0"/>
              </a:spcBef>
              <a:spcAft>
                <a:spcPts val="0"/>
              </a:spcAft>
              <a:buNone/>
            </a:pPr>
            <a:r>
              <a:rPr lang="en">
                <a:latin typeface="Exo 2"/>
                <a:ea typeface="Exo 2"/>
                <a:cs typeface="Exo 2"/>
                <a:sym typeface="Exo 2"/>
              </a:rPr>
              <a:t>AVG_2014_BILL_MULTIPLES, AVG_2015_BILL_MULTIPLES</a:t>
            </a:r>
            <a:endParaRPr>
              <a:latin typeface="Exo 2"/>
              <a:ea typeface="Exo 2"/>
              <a:cs typeface="Exo 2"/>
              <a:sym typeface="Exo 2"/>
            </a:endParaRPr>
          </a:p>
          <a:p>
            <a:pPr marL="1371600" lvl="2" indent="-317500" algn="l" rtl="0">
              <a:spcBef>
                <a:spcPts val="0"/>
              </a:spcBef>
              <a:spcAft>
                <a:spcPts val="0"/>
              </a:spcAft>
              <a:buSzPts val="1400"/>
              <a:buFont typeface="Exo 2"/>
              <a:buChar char="■"/>
            </a:pPr>
            <a:r>
              <a:rPr lang="en">
                <a:latin typeface="Exo 2"/>
                <a:ea typeface="Exo 2"/>
                <a:cs typeface="Exo 2"/>
                <a:sym typeface="Exo 2"/>
              </a:rPr>
              <a:t>Highly correlated variables</a:t>
            </a:r>
            <a:endParaRPr>
              <a:latin typeface="Exo 2"/>
              <a:ea typeface="Exo 2"/>
              <a:cs typeface="Exo 2"/>
              <a:sym typeface="Exo 2"/>
            </a:endParaRPr>
          </a:p>
          <a:p>
            <a:pPr marL="1828800" lvl="3" indent="-317500" algn="l" rtl="0">
              <a:spcBef>
                <a:spcPts val="0"/>
              </a:spcBef>
              <a:spcAft>
                <a:spcPts val="0"/>
              </a:spcAft>
              <a:buSzPts val="1400"/>
              <a:buFont typeface="Exo 2"/>
              <a:buChar char="●"/>
            </a:pPr>
            <a:r>
              <a:rPr lang="en">
                <a:latin typeface="Exo 2"/>
                <a:ea typeface="Exo 2"/>
                <a:cs typeface="Exo 2"/>
                <a:sym typeface="Exo 2"/>
              </a:rPr>
              <a:t>E.g, </a:t>
            </a:r>
            <a:r>
              <a:rPr lang="en" u="sng">
                <a:latin typeface="Exo 2"/>
                <a:ea typeface="Exo 2"/>
                <a:cs typeface="Exo 2"/>
                <a:sym typeface="Exo 2"/>
              </a:rPr>
              <a:t>Zip Code</a:t>
            </a:r>
            <a:r>
              <a:rPr lang="en">
                <a:latin typeface="Exo 2"/>
                <a:ea typeface="Exo 2"/>
                <a:cs typeface="Exo 2"/>
                <a:sym typeface="Exo 2"/>
              </a:rPr>
              <a:t> vs. Town, Longitude, Latitude</a:t>
            </a:r>
            <a:endParaRPr>
              <a:latin typeface="Exo 2"/>
              <a:ea typeface="Exo 2"/>
              <a:cs typeface="Exo 2"/>
              <a:sym typeface="Exo 2"/>
            </a:endParaRPr>
          </a:p>
          <a:p>
            <a:pPr marL="1828800" lvl="0" indent="0" algn="l" rtl="0">
              <a:spcBef>
                <a:spcPts val="0"/>
              </a:spcBef>
              <a:spcAft>
                <a:spcPts val="0"/>
              </a:spcAft>
              <a:buNone/>
            </a:pPr>
            <a:r>
              <a:rPr lang="en">
                <a:latin typeface="Exo 2"/>
                <a:ea typeface="Exo 2"/>
                <a:cs typeface="Exo 2"/>
                <a:sym typeface="Exo 2"/>
              </a:rPr>
              <a:t>        </a:t>
            </a:r>
            <a:r>
              <a:rPr lang="en" u="sng">
                <a:latin typeface="Exo 2"/>
                <a:ea typeface="Exo 2"/>
                <a:cs typeface="Exo 2"/>
                <a:sym typeface="Exo 2"/>
              </a:rPr>
              <a:t>ELSC</a:t>
            </a:r>
            <a:r>
              <a:rPr lang="en">
                <a:latin typeface="Exo 2"/>
                <a:ea typeface="Exo 2"/>
                <a:cs typeface="Exo 2"/>
                <a:sym typeface="Exo 2"/>
              </a:rPr>
              <a:t> vs. Customer Segment, </a:t>
            </a:r>
            <a:endParaRPr>
              <a:latin typeface="Exo 2"/>
              <a:ea typeface="Exo 2"/>
              <a:cs typeface="Exo 2"/>
              <a:sym typeface="Exo 2"/>
            </a:endParaRPr>
          </a:p>
          <a:p>
            <a:pPr marL="1828800" lvl="0" indent="0" algn="l" rtl="0">
              <a:spcBef>
                <a:spcPts val="0"/>
              </a:spcBef>
              <a:spcAft>
                <a:spcPts val="0"/>
              </a:spcAft>
              <a:buNone/>
            </a:pPr>
            <a:r>
              <a:rPr lang="en">
                <a:latin typeface="Exo 2"/>
                <a:ea typeface="Exo 2"/>
                <a:cs typeface="Exo 2"/>
                <a:sym typeface="Exo 2"/>
              </a:rPr>
              <a:t>        </a:t>
            </a:r>
            <a:r>
              <a:rPr lang="en" u="sng">
                <a:latin typeface="Exo 2"/>
                <a:ea typeface="Exo 2"/>
                <a:cs typeface="Exo 2"/>
                <a:sym typeface="Exo 2"/>
              </a:rPr>
              <a:t>ANNUALIZED_KWH</a:t>
            </a:r>
            <a:r>
              <a:rPr lang="en">
                <a:latin typeface="Exo 2"/>
                <a:ea typeface="Exo 2"/>
                <a:cs typeface="Exo 2"/>
                <a:sym typeface="Exo 2"/>
              </a:rPr>
              <a:t> vs. ANNULIZED_DMD</a:t>
            </a:r>
            <a:endParaRPr>
              <a:latin typeface="Exo 2"/>
              <a:ea typeface="Exo 2"/>
              <a:cs typeface="Exo 2"/>
              <a:sym typeface="Exo 2"/>
            </a:endParaRPr>
          </a:p>
          <a:p>
            <a:pPr marL="457200" lvl="0" indent="-317500" algn="l" rtl="0">
              <a:spcBef>
                <a:spcPts val="0"/>
              </a:spcBef>
              <a:spcAft>
                <a:spcPts val="0"/>
              </a:spcAft>
              <a:buSzPts val="1400"/>
              <a:buFont typeface="Exo 2"/>
              <a:buChar char="❖"/>
            </a:pPr>
            <a:r>
              <a:rPr lang="en">
                <a:latin typeface="Exo 2"/>
                <a:ea typeface="Exo 2"/>
                <a:cs typeface="Exo 2"/>
                <a:sym typeface="Exo 2"/>
              </a:rPr>
              <a:t>Data transformation</a:t>
            </a:r>
            <a:endParaRPr>
              <a:latin typeface="Exo 2"/>
              <a:ea typeface="Exo 2"/>
              <a:cs typeface="Exo 2"/>
              <a:sym typeface="Exo 2"/>
            </a:endParaRPr>
          </a:p>
          <a:p>
            <a:pPr marL="914400" lvl="1" indent="-317500" algn="l" rtl="0">
              <a:spcBef>
                <a:spcPts val="0"/>
              </a:spcBef>
              <a:spcAft>
                <a:spcPts val="0"/>
              </a:spcAft>
              <a:buSzPts val="1400"/>
              <a:buFont typeface="Exo 2"/>
              <a:buChar char="➢"/>
            </a:pPr>
            <a:r>
              <a:rPr lang="en">
                <a:latin typeface="Exo 2"/>
                <a:ea typeface="Exo 2"/>
                <a:cs typeface="Exo 2"/>
                <a:sym typeface="Exo 2"/>
              </a:rPr>
              <a:t>ELSC: electric service class →  category type</a:t>
            </a:r>
            <a:endParaRPr>
              <a:latin typeface="Exo 2"/>
              <a:ea typeface="Exo 2"/>
              <a:cs typeface="Exo 2"/>
              <a:sym typeface="Exo 2"/>
            </a:endParaRPr>
          </a:p>
          <a:p>
            <a:pPr marL="914400" lvl="1" indent="-317500" algn="l" rtl="0">
              <a:spcBef>
                <a:spcPts val="0"/>
              </a:spcBef>
              <a:spcAft>
                <a:spcPts val="0"/>
              </a:spcAft>
              <a:buSzPts val="1400"/>
              <a:buFont typeface="Exo 2"/>
              <a:buChar char="➢"/>
            </a:pPr>
            <a:r>
              <a:rPr lang="en">
                <a:latin typeface="Exo 2"/>
                <a:ea typeface="Exo 2"/>
                <a:cs typeface="Exo 2"/>
                <a:sym typeface="Exo 2"/>
              </a:rPr>
              <a:t>Program part: ‘Y’ for 1; ‘N’ for 0</a:t>
            </a:r>
            <a:endParaRPr>
              <a:latin typeface="Exo 2"/>
              <a:ea typeface="Exo 2"/>
              <a:cs typeface="Exo 2"/>
              <a:sym typeface="Exo 2"/>
            </a:endParaRPr>
          </a:p>
          <a:p>
            <a:pPr marL="914400" lvl="1" indent="-317500" algn="l" rtl="0">
              <a:spcBef>
                <a:spcPts val="0"/>
              </a:spcBef>
              <a:spcAft>
                <a:spcPts val="0"/>
              </a:spcAft>
              <a:buSzPts val="1400"/>
              <a:buFont typeface="Exo 2"/>
              <a:buChar char="➢"/>
            </a:pPr>
            <a:r>
              <a:rPr lang="en">
                <a:latin typeface="Exo 2"/>
                <a:ea typeface="Exo 2"/>
                <a:cs typeface="Exo 2"/>
                <a:sym typeface="Exo 2"/>
              </a:rPr>
              <a:t>Turn on date → number of days since they joined ConEd</a:t>
            </a:r>
            <a:endParaRPr>
              <a:latin typeface="Exo 2"/>
              <a:ea typeface="Exo 2"/>
              <a:cs typeface="Exo 2"/>
              <a:sym typeface="Exo 2"/>
            </a:endParaRPr>
          </a:p>
          <a:p>
            <a:pPr marL="914400" lvl="1" indent="-317500" algn="l" rtl="0">
              <a:spcBef>
                <a:spcPts val="0"/>
              </a:spcBef>
              <a:spcAft>
                <a:spcPts val="0"/>
              </a:spcAft>
              <a:buSzPts val="1400"/>
              <a:buFont typeface="Exo 2"/>
              <a:buChar char="➢"/>
            </a:pPr>
            <a:r>
              <a:rPr lang="en">
                <a:latin typeface="Exo 2"/>
                <a:ea typeface="Exo 2"/>
                <a:cs typeface="Exo 2"/>
                <a:sym typeface="Exo 2"/>
              </a:rPr>
              <a:t>ZIP → take first 4 digits and transfer into category</a:t>
            </a:r>
            <a:endParaRPr>
              <a:latin typeface="Exo 2"/>
              <a:ea typeface="Exo 2"/>
              <a:cs typeface="Exo 2"/>
              <a:sym typeface="Exo 2"/>
            </a:endParaRPr>
          </a:p>
        </p:txBody>
      </p:sp>
      <p:sp>
        <p:nvSpPr>
          <p:cNvPr id="313" name="Google Shape;313;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49"/>
          <p:cNvPicPr preferRelativeResize="0"/>
          <p:nvPr/>
        </p:nvPicPr>
        <p:blipFill>
          <a:blip r:embed="rId3">
            <a:alphaModFix/>
          </a:blip>
          <a:stretch>
            <a:fillRect/>
          </a:stretch>
        </p:blipFill>
        <p:spPr>
          <a:xfrm>
            <a:off x="0" y="0"/>
            <a:ext cx="9144000" cy="5143499"/>
          </a:xfrm>
          <a:prstGeom prst="rect">
            <a:avLst/>
          </a:prstGeom>
          <a:noFill/>
          <a:ln>
            <a:noFill/>
          </a:ln>
        </p:spPr>
      </p:pic>
      <p:sp>
        <p:nvSpPr>
          <p:cNvPr id="329" name="Google Shape;329;p49"/>
          <p:cNvSpPr txBox="1">
            <a:spLocks noGrp="1"/>
          </p:cNvSpPr>
          <p:nvPr>
            <p:ph type="title" idx="4294967295"/>
          </p:nvPr>
        </p:nvSpPr>
        <p:spPr>
          <a:xfrm>
            <a:off x="779675" y="153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Outlier Analysis</a:t>
            </a:r>
            <a:endParaRPr sz="2500" b="1"/>
          </a:p>
        </p:txBody>
      </p:sp>
      <p:sp>
        <p:nvSpPr>
          <p:cNvPr id="330" name="Google Shape;330;p49"/>
          <p:cNvSpPr txBox="1"/>
          <p:nvPr/>
        </p:nvSpPr>
        <p:spPr>
          <a:xfrm>
            <a:off x="970600" y="838925"/>
            <a:ext cx="7642800" cy="3721200"/>
          </a:xfrm>
          <a:prstGeom prst="rect">
            <a:avLst/>
          </a:prstGeom>
          <a:noFill/>
          <a:ln>
            <a:noFill/>
          </a:ln>
        </p:spPr>
        <p:txBody>
          <a:bodyPr spcFirstLastPara="1" wrap="square" lIns="91425" tIns="91425" rIns="91425" bIns="91425" anchor="t" anchorCtr="0">
            <a:noAutofit/>
          </a:bodyPr>
          <a:lstStyle/>
          <a:p>
            <a:pPr marL="914400" marR="0" lvl="1" indent="-317500" algn="l" rtl="0">
              <a:lnSpc>
                <a:spcPct val="100000"/>
              </a:lnSpc>
              <a:spcBef>
                <a:spcPts val="0"/>
              </a:spcBef>
              <a:spcAft>
                <a:spcPts val="0"/>
              </a:spcAft>
              <a:buSzPts val="1400"/>
              <a:buFont typeface="Exo 2"/>
              <a:buChar char="➢"/>
            </a:pPr>
            <a:r>
              <a:rPr lang="en">
                <a:latin typeface="Exo 2"/>
                <a:ea typeface="Exo 2"/>
                <a:cs typeface="Exo 2"/>
                <a:sym typeface="Exo 2"/>
              </a:rPr>
              <a:t>KNN model - aggregation method:</a:t>
            </a:r>
            <a:endParaRPr>
              <a:latin typeface="Exo 2"/>
              <a:ea typeface="Exo 2"/>
              <a:cs typeface="Exo 2"/>
              <a:sym typeface="Exo 2"/>
            </a:endParaRPr>
          </a:p>
          <a:p>
            <a:pPr marL="1371600" marR="0" lvl="2" indent="-317500" algn="l" rtl="0">
              <a:lnSpc>
                <a:spcPct val="100000"/>
              </a:lnSpc>
              <a:spcBef>
                <a:spcPts val="0"/>
              </a:spcBef>
              <a:spcAft>
                <a:spcPts val="0"/>
              </a:spcAft>
              <a:buSzPts val="1400"/>
              <a:buFont typeface="Exo 2"/>
              <a:buChar char="■"/>
            </a:pPr>
            <a:r>
              <a:rPr lang="en">
                <a:solidFill>
                  <a:schemeClr val="accent6"/>
                </a:solidFill>
                <a:latin typeface="Exo 2"/>
                <a:ea typeface="Exo 2"/>
                <a:cs typeface="Exo 2"/>
                <a:sym typeface="Exo 2"/>
              </a:rPr>
              <a:t>Standardize data</a:t>
            </a:r>
            <a:endParaRPr>
              <a:solidFill>
                <a:schemeClr val="accent6"/>
              </a:solidFill>
              <a:latin typeface="Exo 2"/>
              <a:ea typeface="Exo 2"/>
              <a:cs typeface="Exo 2"/>
              <a:sym typeface="Exo 2"/>
            </a:endParaRPr>
          </a:p>
          <a:p>
            <a:pPr marL="1371600" marR="0" lvl="2" indent="-317500" algn="l" rtl="0">
              <a:lnSpc>
                <a:spcPct val="100000"/>
              </a:lnSpc>
              <a:spcBef>
                <a:spcPts val="0"/>
              </a:spcBef>
              <a:spcAft>
                <a:spcPts val="0"/>
              </a:spcAft>
              <a:buSzPts val="1400"/>
              <a:buFont typeface="Exo 2"/>
              <a:buChar char="■"/>
            </a:pPr>
            <a:r>
              <a:rPr lang="en">
                <a:latin typeface="Exo 2"/>
                <a:ea typeface="Exo 2"/>
                <a:cs typeface="Exo 2"/>
                <a:sym typeface="Exo 2"/>
              </a:rPr>
              <a:t>20 models, number of clusters ranges from 10 to 200</a:t>
            </a:r>
            <a:endParaRPr>
              <a:latin typeface="Exo 2"/>
              <a:ea typeface="Exo 2"/>
              <a:cs typeface="Exo 2"/>
              <a:sym typeface="Exo 2"/>
            </a:endParaRPr>
          </a:p>
          <a:p>
            <a:pPr marL="1371600" marR="0" lvl="2" indent="-317500" algn="l" rtl="0">
              <a:lnSpc>
                <a:spcPct val="100000"/>
              </a:lnSpc>
              <a:spcBef>
                <a:spcPts val="0"/>
              </a:spcBef>
              <a:spcAft>
                <a:spcPts val="0"/>
              </a:spcAft>
              <a:buSzPts val="1400"/>
              <a:buFont typeface="Exo 2"/>
              <a:buChar char="■"/>
            </a:pPr>
            <a:r>
              <a:rPr lang="en">
                <a:latin typeface="Exo 2"/>
                <a:ea typeface="Exo 2"/>
                <a:cs typeface="Exo 2"/>
                <a:sym typeface="Exo 2"/>
              </a:rPr>
              <a:t>Take the average anomaly scores for all models</a:t>
            </a:r>
            <a:endParaRPr>
              <a:latin typeface="Exo 2"/>
              <a:ea typeface="Exo 2"/>
              <a:cs typeface="Exo 2"/>
              <a:sym typeface="Exo 2"/>
            </a:endParaRPr>
          </a:p>
          <a:p>
            <a:pPr marL="1371600" marR="0" lvl="2" indent="-317500" algn="l" rtl="0">
              <a:lnSpc>
                <a:spcPct val="100000"/>
              </a:lnSpc>
              <a:spcBef>
                <a:spcPts val="0"/>
              </a:spcBef>
              <a:spcAft>
                <a:spcPts val="0"/>
              </a:spcAft>
              <a:buSzPts val="1400"/>
              <a:buFont typeface="Exo 2"/>
              <a:buChar char="■"/>
            </a:pPr>
            <a:r>
              <a:rPr lang="en">
                <a:latin typeface="Exo 2"/>
                <a:ea typeface="Exo 2"/>
                <a:cs typeface="Exo 2"/>
                <a:sym typeface="Exo 2"/>
              </a:rPr>
              <a:t>Normalize test score</a:t>
            </a:r>
            <a:endParaRPr>
              <a:latin typeface="Exo 2"/>
              <a:ea typeface="Exo 2"/>
              <a:cs typeface="Exo 2"/>
              <a:sym typeface="Exo 2"/>
            </a:endParaRPr>
          </a:p>
        </p:txBody>
      </p:sp>
      <p:sp>
        <p:nvSpPr>
          <p:cNvPr id="331" name="Google Shape;331;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grpSp>
        <p:nvGrpSpPr>
          <p:cNvPr id="332" name="Google Shape;332;p49"/>
          <p:cNvGrpSpPr/>
          <p:nvPr/>
        </p:nvGrpSpPr>
        <p:grpSpPr>
          <a:xfrm>
            <a:off x="2081350" y="2048150"/>
            <a:ext cx="6767025" cy="2511975"/>
            <a:chOff x="616825" y="2162375"/>
            <a:chExt cx="6767025" cy="2511975"/>
          </a:xfrm>
        </p:grpSpPr>
        <p:pic>
          <p:nvPicPr>
            <p:cNvPr id="333" name="Google Shape;333;p49"/>
            <p:cNvPicPr preferRelativeResize="0"/>
            <p:nvPr/>
          </p:nvPicPr>
          <p:blipFill>
            <a:blip r:embed="rId4">
              <a:alphaModFix/>
            </a:blip>
            <a:stretch>
              <a:fillRect/>
            </a:stretch>
          </p:blipFill>
          <p:spPr>
            <a:xfrm>
              <a:off x="616825" y="2162375"/>
              <a:ext cx="3340724" cy="2397750"/>
            </a:xfrm>
            <a:prstGeom prst="rect">
              <a:avLst/>
            </a:prstGeom>
            <a:noFill/>
            <a:ln>
              <a:noFill/>
            </a:ln>
          </p:spPr>
        </p:pic>
        <p:pic>
          <p:nvPicPr>
            <p:cNvPr id="334" name="Google Shape;334;p49"/>
            <p:cNvPicPr preferRelativeResize="0"/>
            <p:nvPr/>
          </p:nvPicPr>
          <p:blipFill>
            <a:blip r:embed="rId5">
              <a:alphaModFix/>
            </a:blip>
            <a:stretch>
              <a:fillRect/>
            </a:stretch>
          </p:blipFill>
          <p:spPr>
            <a:xfrm>
              <a:off x="4067825" y="2162375"/>
              <a:ext cx="924950" cy="1883542"/>
            </a:xfrm>
            <a:prstGeom prst="rect">
              <a:avLst/>
            </a:prstGeom>
            <a:noFill/>
            <a:ln>
              <a:noFill/>
            </a:ln>
          </p:spPr>
        </p:pic>
        <p:pic>
          <p:nvPicPr>
            <p:cNvPr id="335" name="Google Shape;335;p49"/>
            <p:cNvPicPr preferRelativeResize="0"/>
            <p:nvPr/>
          </p:nvPicPr>
          <p:blipFill>
            <a:blip r:embed="rId6">
              <a:alphaModFix/>
            </a:blip>
            <a:stretch>
              <a:fillRect/>
            </a:stretch>
          </p:blipFill>
          <p:spPr>
            <a:xfrm>
              <a:off x="4067825" y="4166525"/>
              <a:ext cx="924950" cy="393600"/>
            </a:xfrm>
            <a:prstGeom prst="rect">
              <a:avLst/>
            </a:prstGeom>
            <a:noFill/>
            <a:ln>
              <a:noFill/>
            </a:ln>
          </p:spPr>
        </p:pic>
        <p:sp>
          <p:nvSpPr>
            <p:cNvPr id="336" name="Google Shape;336;p49"/>
            <p:cNvSpPr/>
            <p:nvPr/>
          </p:nvSpPr>
          <p:spPr>
            <a:xfrm>
              <a:off x="3957550" y="4320650"/>
              <a:ext cx="1114500" cy="3138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9"/>
            <p:cNvSpPr txBox="1"/>
            <p:nvPr/>
          </p:nvSpPr>
          <p:spPr>
            <a:xfrm>
              <a:off x="5186350" y="4280750"/>
              <a:ext cx="21975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b="1">
                  <a:latin typeface="Exo 2"/>
                  <a:ea typeface="Exo 2"/>
                  <a:cs typeface="Exo 2"/>
                  <a:sym typeface="Exo 2"/>
                </a:rPr>
                <a:t>2% anomaly records</a:t>
              </a:r>
              <a:endParaRPr sz="1000" b="1">
                <a:latin typeface="Exo 2"/>
                <a:ea typeface="Exo 2"/>
                <a:cs typeface="Exo 2"/>
                <a:sym typeface="Exo 2"/>
              </a:endParaRPr>
            </a:p>
          </p:txBody>
        </p:sp>
      </p:grpSp>
      <p:cxnSp>
        <p:nvCxnSpPr>
          <p:cNvPr id="338" name="Google Shape;338;p49"/>
          <p:cNvCxnSpPr/>
          <p:nvPr/>
        </p:nvCxnSpPr>
        <p:spPr>
          <a:xfrm>
            <a:off x="2727000" y="2386975"/>
            <a:ext cx="0" cy="2122800"/>
          </a:xfrm>
          <a:prstGeom prst="straightConnector1">
            <a:avLst/>
          </a:prstGeom>
          <a:noFill/>
          <a:ln w="9525" cap="flat" cmpd="sng">
            <a:solidFill>
              <a:srgbClr val="FF0000"/>
            </a:solidFill>
            <a:prstDash val="solid"/>
            <a:round/>
            <a:headEnd type="none" w="med" len="med"/>
            <a:tailEnd type="none" w="med" len="med"/>
          </a:ln>
        </p:spPr>
      </p:cxnSp>
      <p:sp>
        <p:nvSpPr>
          <p:cNvPr id="339" name="Google Shape;339;p49"/>
          <p:cNvSpPr txBox="1"/>
          <p:nvPr/>
        </p:nvSpPr>
        <p:spPr>
          <a:xfrm>
            <a:off x="2784150" y="2386975"/>
            <a:ext cx="1570500" cy="33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latin typeface="Exo 2"/>
                <a:ea typeface="Exo 2"/>
                <a:cs typeface="Exo 2"/>
                <a:sym typeface="Exo 2"/>
              </a:rPr>
              <a:t>Cutting threshold: 0</a:t>
            </a:r>
            <a:endParaRPr sz="1000">
              <a:latin typeface="Exo 2"/>
              <a:ea typeface="Exo 2"/>
              <a:cs typeface="Exo 2"/>
              <a:sym typeface="Exo 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50"/>
          <p:cNvPicPr preferRelativeResize="0"/>
          <p:nvPr/>
        </p:nvPicPr>
        <p:blipFill>
          <a:blip r:embed="rId3">
            <a:alphaModFix/>
          </a:blip>
          <a:stretch>
            <a:fillRect/>
          </a:stretch>
        </p:blipFill>
        <p:spPr>
          <a:xfrm>
            <a:off x="0" y="0"/>
            <a:ext cx="9144000" cy="5143499"/>
          </a:xfrm>
          <a:prstGeom prst="rect">
            <a:avLst/>
          </a:prstGeom>
          <a:noFill/>
          <a:ln>
            <a:noFill/>
          </a:ln>
        </p:spPr>
      </p:pic>
      <p:sp>
        <p:nvSpPr>
          <p:cNvPr id="345" name="Google Shape;345;p50"/>
          <p:cNvSpPr txBox="1">
            <a:spLocks noGrp="1"/>
          </p:cNvSpPr>
          <p:nvPr>
            <p:ph type="title" idx="4294967295"/>
          </p:nvPr>
        </p:nvSpPr>
        <p:spPr>
          <a:xfrm>
            <a:off x="669900" y="279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Outlier Analysis</a:t>
            </a:r>
            <a:endParaRPr sz="2500" b="1"/>
          </a:p>
        </p:txBody>
      </p:sp>
      <p:sp>
        <p:nvSpPr>
          <p:cNvPr id="346" name="Google Shape;346;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347" name="Google Shape;347;p50"/>
          <p:cNvPicPr preferRelativeResize="0"/>
          <p:nvPr/>
        </p:nvPicPr>
        <p:blipFill>
          <a:blip r:embed="rId4">
            <a:alphaModFix/>
          </a:blip>
          <a:stretch>
            <a:fillRect/>
          </a:stretch>
        </p:blipFill>
        <p:spPr>
          <a:xfrm>
            <a:off x="565725" y="927475"/>
            <a:ext cx="2890261" cy="2821775"/>
          </a:xfrm>
          <a:prstGeom prst="rect">
            <a:avLst/>
          </a:prstGeom>
          <a:noFill/>
          <a:ln>
            <a:noFill/>
          </a:ln>
        </p:spPr>
      </p:pic>
      <p:pic>
        <p:nvPicPr>
          <p:cNvPr id="348" name="Google Shape;348;p50"/>
          <p:cNvPicPr preferRelativeResize="0"/>
          <p:nvPr/>
        </p:nvPicPr>
        <p:blipFill>
          <a:blip r:embed="rId5">
            <a:alphaModFix/>
          </a:blip>
          <a:stretch>
            <a:fillRect/>
          </a:stretch>
        </p:blipFill>
        <p:spPr>
          <a:xfrm>
            <a:off x="6554546" y="945360"/>
            <a:ext cx="2506154" cy="2786009"/>
          </a:xfrm>
          <a:prstGeom prst="rect">
            <a:avLst/>
          </a:prstGeom>
          <a:noFill/>
          <a:ln>
            <a:noFill/>
          </a:ln>
        </p:spPr>
      </p:pic>
      <p:pic>
        <p:nvPicPr>
          <p:cNvPr id="349" name="Google Shape;349;p50"/>
          <p:cNvPicPr preferRelativeResize="0"/>
          <p:nvPr/>
        </p:nvPicPr>
        <p:blipFill>
          <a:blip r:embed="rId6">
            <a:alphaModFix/>
          </a:blip>
          <a:stretch>
            <a:fillRect/>
          </a:stretch>
        </p:blipFill>
        <p:spPr>
          <a:xfrm>
            <a:off x="3560134" y="945360"/>
            <a:ext cx="2890261" cy="278600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51"/>
          <p:cNvPicPr preferRelativeResize="0"/>
          <p:nvPr/>
        </p:nvPicPr>
        <p:blipFill>
          <a:blip r:embed="rId3">
            <a:alphaModFix/>
          </a:blip>
          <a:stretch>
            <a:fillRect/>
          </a:stretch>
        </p:blipFill>
        <p:spPr>
          <a:xfrm>
            <a:off x="0" y="0"/>
            <a:ext cx="9144000" cy="5143499"/>
          </a:xfrm>
          <a:prstGeom prst="rect">
            <a:avLst/>
          </a:prstGeom>
          <a:noFill/>
          <a:ln>
            <a:noFill/>
          </a:ln>
        </p:spPr>
      </p:pic>
      <p:sp>
        <p:nvSpPr>
          <p:cNvPr id="355" name="Google Shape;355;p51"/>
          <p:cNvSpPr txBox="1">
            <a:spLocks noGrp="1"/>
          </p:cNvSpPr>
          <p:nvPr>
            <p:ph type="title" idx="4294967295"/>
          </p:nvPr>
        </p:nvSpPr>
        <p:spPr>
          <a:xfrm>
            <a:off x="669900" y="279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Outlier Analysis - Geography</a:t>
            </a:r>
            <a:endParaRPr sz="2500" b="1"/>
          </a:p>
        </p:txBody>
      </p:sp>
      <p:sp>
        <p:nvSpPr>
          <p:cNvPr id="356" name="Google Shape;356;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357" name="Google Shape;357;p51"/>
          <p:cNvPicPr preferRelativeResize="0"/>
          <p:nvPr/>
        </p:nvPicPr>
        <p:blipFill>
          <a:blip r:embed="rId4">
            <a:alphaModFix/>
          </a:blip>
          <a:stretch>
            <a:fillRect/>
          </a:stretch>
        </p:blipFill>
        <p:spPr>
          <a:xfrm>
            <a:off x="769850" y="979000"/>
            <a:ext cx="3715501" cy="3353476"/>
          </a:xfrm>
          <a:prstGeom prst="rect">
            <a:avLst/>
          </a:prstGeom>
          <a:noFill/>
          <a:ln>
            <a:noFill/>
          </a:ln>
        </p:spPr>
      </p:pic>
      <p:pic>
        <p:nvPicPr>
          <p:cNvPr id="358" name="Google Shape;358;p51"/>
          <p:cNvPicPr preferRelativeResize="0"/>
          <p:nvPr/>
        </p:nvPicPr>
        <p:blipFill>
          <a:blip r:embed="rId5">
            <a:alphaModFix/>
          </a:blip>
          <a:stretch>
            <a:fillRect/>
          </a:stretch>
        </p:blipFill>
        <p:spPr>
          <a:xfrm>
            <a:off x="5018000" y="1323000"/>
            <a:ext cx="3606224" cy="26654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52"/>
          <p:cNvPicPr preferRelativeResize="0"/>
          <p:nvPr/>
        </p:nvPicPr>
        <p:blipFill>
          <a:blip r:embed="rId3">
            <a:alphaModFix/>
          </a:blip>
          <a:stretch>
            <a:fillRect/>
          </a:stretch>
        </p:blipFill>
        <p:spPr>
          <a:xfrm>
            <a:off x="0" y="0"/>
            <a:ext cx="9144000" cy="5143499"/>
          </a:xfrm>
          <a:prstGeom prst="rect">
            <a:avLst/>
          </a:prstGeom>
          <a:noFill/>
          <a:ln>
            <a:noFill/>
          </a:ln>
        </p:spPr>
      </p:pic>
      <p:sp>
        <p:nvSpPr>
          <p:cNvPr id="364" name="Google Shape;364;p52"/>
          <p:cNvSpPr txBox="1">
            <a:spLocks noGrp="1"/>
          </p:cNvSpPr>
          <p:nvPr>
            <p:ph type="title" idx="4294967295"/>
          </p:nvPr>
        </p:nvSpPr>
        <p:spPr>
          <a:xfrm>
            <a:off x="669900" y="279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Outlier Analysis - Customer Segment &amp; Years Joined </a:t>
            </a:r>
            <a:endParaRPr sz="2500" b="1"/>
          </a:p>
        </p:txBody>
      </p:sp>
      <p:sp>
        <p:nvSpPr>
          <p:cNvPr id="365" name="Google Shape;36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pic>
        <p:nvPicPr>
          <p:cNvPr id="366" name="Google Shape;366;p52"/>
          <p:cNvPicPr preferRelativeResize="0"/>
          <p:nvPr/>
        </p:nvPicPr>
        <p:blipFill>
          <a:blip r:embed="rId4">
            <a:alphaModFix/>
          </a:blip>
          <a:stretch>
            <a:fillRect/>
          </a:stretch>
        </p:blipFill>
        <p:spPr>
          <a:xfrm>
            <a:off x="730226" y="852400"/>
            <a:ext cx="3056875" cy="3706950"/>
          </a:xfrm>
          <a:prstGeom prst="rect">
            <a:avLst/>
          </a:prstGeom>
          <a:noFill/>
          <a:ln>
            <a:noFill/>
          </a:ln>
        </p:spPr>
      </p:pic>
      <p:pic>
        <p:nvPicPr>
          <p:cNvPr id="367" name="Google Shape;367;p52"/>
          <p:cNvPicPr preferRelativeResize="0"/>
          <p:nvPr/>
        </p:nvPicPr>
        <p:blipFill>
          <a:blip r:embed="rId5">
            <a:alphaModFix/>
          </a:blip>
          <a:stretch>
            <a:fillRect/>
          </a:stretch>
        </p:blipFill>
        <p:spPr>
          <a:xfrm>
            <a:off x="4207125" y="852400"/>
            <a:ext cx="4495656" cy="37069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54"/>
          <p:cNvPicPr preferRelativeResize="0"/>
          <p:nvPr/>
        </p:nvPicPr>
        <p:blipFill>
          <a:blip r:embed="rId3">
            <a:alphaModFix/>
          </a:blip>
          <a:stretch>
            <a:fillRect/>
          </a:stretch>
        </p:blipFill>
        <p:spPr>
          <a:xfrm>
            <a:off x="0" y="0"/>
            <a:ext cx="9144000" cy="5143499"/>
          </a:xfrm>
          <a:prstGeom prst="rect">
            <a:avLst/>
          </a:prstGeom>
          <a:noFill/>
          <a:ln>
            <a:noFill/>
          </a:ln>
        </p:spPr>
      </p:pic>
      <p:pic>
        <p:nvPicPr>
          <p:cNvPr id="381" name="Google Shape;381;p54"/>
          <p:cNvPicPr preferRelativeResize="0"/>
          <p:nvPr/>
        </p:nvPicPr>
        <p:blipFill>
          <a:blip r:embed="rId4">
            <a:alphaModFix/>
          </a:blip>
          <a:stretch>
            <a:fillRect/>
          </a:stretch>
        </p:blipFill>
        <p:spPr>
          <a:xfrm>
            <a:off x="959326" y="776575"/>
            <a:ext cx="3424151" cy="1559275"/>
          </a:xfrm>
          <a:prstGeom prst="rect">
            <a:avLst/>
          </a:prstGeom>
          <a:noFill/>
          <a:ln>
            <a:noFill/>
          </a:ln>
        </p:spPr>
      </p:pic>
      <p:sp>
        <p:nvSpPr>
          <p:cNvPr id="382" name="Google Shape;382;p54"/>
          <p:cNvSpPr/>
          <p:nvPr/>
        </p:nvSpPr>
        <p:spPr>
          <a:xfrm>
            <a:off x="3178229" y="3258314"/>
            <a:ext cx="207000" cy="152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3" name="Google Shape;383;p54"/>
          <p:cNvPicPr preferRelativeResize="0"/>
          <p:nvPr/>
        </p:nvPicPr>
        <p:blipFill>
          <a:blip r:embed="rId5">
            <a:alphaModFix/>
          </a:blip>
          <a:stretch>
            <a:fillRect/>
          </a:stretch>
        </p:blipFill>
        <p:spPr>
          <a:xfrm>
            <a:off x="4861025" y="899034"/>
            <a:ext cx="4102999" cy="1314367"/>
          </a:xfrm>
          <a:prstGeom prst="rect">
            <a:avLst/>
          </a:prstGeom>
          <a:noFill/>
          <a:ln>
            <a:noFill/>
          </a:ln>
        </p:spPr>
      </p:pic>
      <p:pic>
        <p:nvPicPr>
          <p:cNvPr id="384" name="Google Shape;384;p54"/>
          <p:cNvPicPr preferRelativeResize="0"/>
          <p:nvPr/>
        </p:nvPicPr>
        <p:blipFill rotWithShape="1">
          <a:blip r:embed="rId6">
            <a:alphaModFix/>
          </a:blip>
          <a:srcRect t="6976"/>
          <a:stretch/>
        </p:blipFill>
        <p:spPr>
          <a:xfrm>
            <a:off x="959328" y="2505040"/>
            <a:ext cx="3350575" cy="2244800"/>
          </a:xfrm>
          <a:prstGeom prst="rect">
            <a:avLst/>
          </a:prstGeom>
          <a:noFill/>
          <a:ln>
            <a:noFill/>
          </a:ln>
        </p:spPr>
      </p:pic>
      <p:sp>
        <p:nvSpPr>
          <p:cNvPr id="385" name="Google Shape;385;p54"/>
          <p:cNvSpPr txBox="1"/>
          <p:nvPr/>
        </p:nvSpPr>
        <p:spPr>
          <a:xfrm>
            <a:off x="4972125" y="2571750"/>
            <a:ext cx="3880800" cy="18951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Exo 2"/>
              <a:buChar char="●"/>
            </a:pPr>
            <a:r>
              <a:rPr lang="en">
                <a:latin typeface="Exo 2"/>
                <a:ea typeface="Exo 2"/>
                <a:cs typeface="Exo 2"/>
                <a:sym typeface="Exo 2"/>
              </a:rPr>
              <a:t>Effective to solve high dimensional and non-linear classification problem</a:t>
            </a:r>
            <a:endParaRPr>
              <a:latin typeface="Exo 2"/>
              <a:ea typeface="Exo 2"/>
              <a:cs typeface="Exo 2"/>
              <a:sym typeface="Exo 2"/>
            </a:endParaRPr>
          </a:p>
          <a:p>
            <a:pPr marL="457200" lvl="0" indent="-317500" algn="l" rtl="0">
              <a:lnSpc>
                <a:spcPct val="115000"/>
              </a:lnSpc>
              <a:spcBef>
                <a:spcPts val="0"/>
              </a:spcBef>
              <a:spcAft>
                <a:spcPts val="0"/>
              </a:spcAft>
              <a:buSzPts val="1400"/>
              <a:buFont typeface="Exo 2"/>
              <a:buChar char="●"/>
            </a:pPr>
            <a:r>
              <a:rPr lang="en">
                <a:latin typeface="Exo 2"/>
                <a:ea typeface="Exo 2"/>
                <a:cs typeface="Exo 2"/>
                <a:sym typeface="Exo 2"/>
              </a:rPr>
              <a:t>Outstanding generalization ability</a:t>
            </a:r>
            <a:endParaRPr>
              <a:latin typeface="Exo 2"/>
              <a:ea typeface="Exo 2"/>
              <a:cs typeface="Exo 2"/>
              <a:sym typeface="Exo 2"/>
            </a:endParaRPr>
          </a:p>
          <a:p>
            <a:pPr marL="0" lvl="0" indent="0" algn="l" rtl="0">
              <a:lnSpc>
                <a:spcPct val="115000"/>
              </a:lnSpc>
              <a:spcBef>
                <a:spcPts val="0"/>
              </a:spcBef>
              <a:spcAft>
                <a:spcPts val="0"/>
              </a:spcAft>
              <a:buNone/>
            </a:pPr>
            <a:r>
              <a:rPr lang="en" b="1">
                <a:latin typeface="Exo 2"/>
                <a:ea typeface="Exo 2"/>
                <a:cs typeface="Exo 2"/>
                <a:sym typeface="Exo 2"/>
              </a:rPr>
              <a:t>Kernel: </a:t>
            </a:r>
            <a:r>
              <a:rPr lang="en">
                <a:latin typeface="Exo 2"/>
                <a:ea typeface="Exo 2"/>
                <a:cs typeface="Exo 2"/>
                <a:sym typeface="Exo 2"/>
              </a:rPr>
              <a:t>RBF</a:t>
            </a:r>
            <a:endParaRPr>
              <a:latin typeface="Exo 2"/>
              <a:ea typeface="Exo 2"/>
              <a:cs typeface="Exo 2"/>
              <a:sym typeface="Exo 2"/>
            </a:endParaRPr>
          </a:p>
          <a:p>
            <a:pPr marL="0" lvl="0" indent="0" algn="l" rtl="0">
              <a:lnSpc>
                <a:spcPct val="115000"/>
              </a:lnSpc>
              <a:spcBef>
                <a:spcPts val="0"/>
              </a:spcBef>
              <a:spcAft>
                <a:spcPts val="0"/>
              </a:spcAft>
              <a:buNone/>
            </a:pPr>
            <a:r>
              <a:rPr lang="en" b="1">
                <a:latin typeface="Exo 2"/>
                <a:ea typeface="Exo 2"/>
                <a:cs typeface="Exo 2"/>
                <a:sym typeface="Exo 2"/>
              </a:rPr>
              <a:t>Features: </a:t>
            </a:r>
            <a:r>
              <a:rPr lang="en">
                <a:latin typeface="Exo 2"/>
                <a:ea typeface="Exo 2"/>
                <a:cs typeface="Exo 2"/>
                <a:sym typeface="Exo 2"/>
              </a:rPr>
              <a:t>139</a:t>
            </a:r>
            <a:endParaRPr>
              <a:latin typeface="Exo 2"/>
              <a:ea typeface="Exo 2"/>
              <a:cs typeface="Exo 2"/>
              <a:sym typeface="Exo 2"/>
            </a:endParaRPr>
          </a:p>
          <a:p>
            <a:pPr marL="0" lvl="0" indent="0" algn="l" rtl="0">
              <a:lnSpc>
                <a:spcPct val="115000"/>
              </a:lnSpc>
              <a:spcBef>
                <a:spcPts val="0"/>
              </a:spcBef>
              <a:spcAft>
                <a:spcPts val="0"/>
              </a:spcAft>
              <a:buNone/>
            </a:pPr>
            <a:r>
              <a:rPr lang="en" b="1">
                <a:latin typeface="Exo 2"/>
                <a:ea typeface="Exo 2"/>
                <a:cs typeface="Exo 2"/>
                <a:sym typeface="Exo 2"/>
              </a:rPr>
              <a:t>Penalty Factor: </a:t>
            </a:r>
            <a:r>
              <a:rPr lang="en">
                <a:latin typeface="Exo 2"/>
                <a:ea typeface="Exo 2"/>
                <a:cs typeface="Exo 2"/>
                <a:sym typeface="Exo 2"/>
              </a:rPr>
              <a:t>C = 10 (Cross Validation)</a:t>
            </a:r>
            <a:endParaRPr>
              <a:latin typeface="Exo 2"/>
              <a:ea typeface="Exo 2"/>
              <a:cs typeface="Exo 2"/>
              <a:sym typeface="Exo 2"/>
            </a:endParaRPr>
          </a:p>
          <a:p>
            <a:pPr marL="0" lvl="0" indent="0" algn="l" rtl="0">
              <a:lnSpc>
                <a:spcPct val="115000"/>
              </a:lnSpc>
              <a:spcBef>
                <a:spcPts val="0"/>
              </a:spcBef>
              <a:spcAft>
                <a:spcPts val="0"/>
              </a:spcAft>
              <a:buNone/>
            </a:pPr>
            <a:endParaRPr>
              <a:latin typeface="Exo 2"/>
              <a:ea typeface="Exo 2"/>
              <a:cs typeface="Exo 2"/>
              <a:sym typeface="Exo 2"/>
            </a:endParaRPr>
          </a:p>
          <a:p>
            <a:pPr marL="0" lvl="0" indent="0" algn="l" rtl="0">
              <a:lnSpc>
                <a:spcPct val="115000"/>
              </a:lnSpc>
              <a:spcBef>
                <a:spcPts val="0"/>
              </a:spcBef>
              <a:spcAft>
                <a:spcPts val="0"/>
              </a:spcAft>
              <a:buNone/>
            </a:pPr>
            <a:endParaRPr>
              <a:latin typeface="Exo 2"/>
              <a:ea typeface="Exo 2"/>
              <a:cs typeface="Exo 2"/>
              <a:sym typeface="Exo 2"/>
            </a:endParaRPr>
          </a:p>
          <a:p>
            <a:pPr marL="2286000" lvl="0" indent="0" algn="l" rtl="0">
              <a:spcBef>
                <a:spcPts val="0"/>
              </a:spcBef>
              <a:spcAft>
                <a:spcPts val="0"/>
              </a:spcAft>
              <a:buNone/>
            </a:pPr>
            <a:endParaRPr>
              <a:latin typeface="Exo 2"/>
              <a:ea typeface="Exo 2"/>
              <a:cs typeface="Exo 2"/>
              <a:sym typeface="Exo 2"/>
            </a:endParaRPr>
          </a:p>
          <a:p>
            <a:pPr marL="457200" lvl="0" indent="0" algn="l" rtl="0">
              <a:spcBef>
                <a:spcPts val="0"/>
              </a:spcBef>
              <a:spcAft>
                <a:spcPts val="0"/>
              </a:spcAft>
              <a:buNone/>
            </a:pPr>
            <a:endParaRPr>
              <a:latin typeface="Exo 2"/>
              <a:ea typeface="Exo 2"/>
              <a:cs typeface="Exo 2"/>
              <a:sym typeface="Exo 2"/>
            </a:endParaRPr>
          </a:p>
        </p:txBody>
      </p:sp>
      <p:sp>
        <p:nvSpPr>
          <p:cNvPr id="386" name="Google Shape;386;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387" name="Google Shape;387;p54"/>
          <p:cNvSpPr txBox="1">
            <a:spLocks noGrp="1"/>
          </p:cNvSpPr>
          <p:nvPr>
            <p:ph type="title" idx="4294967295"/>
          </p:nvPr>
        </p:nvSpPr>
        <p:spPr>
          <a:xfrm>
            <a:off x="669900" y="203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t>Model</a:t>
            </a:r>
            <a:r>
              <a:rPr lang="en" sz="2500"/>
              <a:t> 1</a:t>
            </a:r>
            <a:r>
              <a:rPr lang="en" sz="2500" b="1"/>
              <a:t> - </a:t>
            </a:r>
            <a:r>
              <a:rPr lang="en" sz="2500"/>
              <a:t>SVM</a:t>
            </a:r>
            <a:endParaRPr sz="2500" b="1"/>
          </a:p>
        </p:txBody>
      </p:sp>
      <p:sp>
        <p:nvSpPr>
          <p:cNvPr id="388" name="Google Shape;388;p54"/>
          <p:cNvSpPr/>
          <p:nvPr/>
        </p:nvSpPr>
        <p:spPr>
          <a:xfrm>
            <a:off x="7782300" y="2003350"/>
            <a:ext cx="396000" cy="1575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0000"/>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55"/>
          <p:cNvPicPr preferRelativeResize="0"/>
          <p:nvPr/>
        </p:nvPicPr>
        <p:blipFill>
          <a:blip r:embed="rId3">
            <a:alphaModFix/>
          </a:blip>
          <a:stretch>
            <a:fillRect/>
          </a:stretch>
        </p:blipFill>
        <p:spPr>
          <a:xfrm>
            <a:off x="0" y="0"/>
            <a:ext cx="9144000" cy="5143499"/>
          </a:xfrm>
          <a:prstGeom prst="rect">
            <a:avLst/>
          </a:prstGeom>
          <a:noFill/>
          <a:ln>
            <a:noFill/>
          </a:ln>
        </p:spPr>
      </p:pic>
      <p:sp>
        <p:nvSpPr>
          <p:cNvPr id="394" name="Google Shape;394;p55"/>
          <p:cNvSpPr txBox="1">
            <a:spLocks noGrp="1"/>
          </p:cNvSpPr>
          <p:nvPr>
            <p:ph type="title" idx="4294967295"/>
          </p:nvPr>
        </p:nvSpPr>
        <p:spPr>
          <a:xfrm>
            <a:off x="669900" y="203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t>Model</a:t>
            </a:r>
            <a:r>
              <a:rPr lang="en" sz="2500"/>
              <a:t> 2</a:t>
            </a:r>
            <a:r>
              <a:rPr lang="en" sz="2500" b="1"/>
              <a:t> - Random Forest</a:t>
            </a:r>
            <a:endParaRPr sz="2500" b="1"/>
          </a:p>
        </p:txBody>
      </p:sp>
      <p:sp>
        <p:nvSpPr>
          <p:cNvPr id="395" name="Google Shape;395;p55"/>
          <p:cNvSpPr txBox="1"/>
          <p:nvPr/>
        </p:nvSpPr>
        <p:spPr>
          <a:xfrm>
            <a:off x="912450" y="1171500"/>
            <a:ext cx="7319100" cy="31239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pic>
        <p:nvPicPr>
          <p:cNvPr id="396" name="Google Shape;396;p55"/>
          <p:cNvPicPr preferRelativeResize="0"/>
          <p:nvPr/>
        </p:nvPicPr>
        <p:blipFill>
          <a:blip r:embed="rId4">
            <a:alphaModFix/>
          </a:blip>
          <a:stretch>
            <a:fillRect/>
          </a:stretch>
        </p:blipFill>
        <p:spPr>
          <a:xfrm>
            <a:off x="5116750" y="889262"/>
            <a:ext cx="3766600" cy="1469725"/>
          </a:xfrm>
          <a:prstGeom prst="rect">
            <a:avLst/>
          </a:prstGeom>
          <a:noFill/>
          <a:ln>
            <a:noFill/>
          </a:ln>
        </p:spPr>
      </p:pic>
      <p:pic>
        <p:nvPicPr>
          <p:cNvPr id="397" name="Google Shape;397;p55"/>
          <p:cNvPicPr preferRelativeResize="0"/>
          <p:nvPr/>
        </p:nvPicPr>
        <p:blipFill>
          <a:blip r:embed="rId5">
            <a:alphaModFix/>
          </a:blip>
          <a:stretch>
            <a:fillRect/>
          </a:stretch>
        </p:blipFill>
        <p:spPr>
          <a:xfrm>
            <a:off x="669900" y="2621025"/>
            <a:ext cx="4541199" cy="2078300"/>
          </a:xfrm>
          <a:prstGeom prst="rect">
            <a:avLst/>
          </a:prstGeom>
          <a:noFill/>
          <a:ln>
            <a:noFill/>
          </a:ln>
        </p:spPr>
      </p:pic>
      <p:pic>
        <p:nvPicPr>
          <p:cNvPr id="398" name="Google Shape;398;p55"/>
          <p:cNvPicPr preferRelativeResize="0"/>
          <p:nvPr/>
        </p:nvPicPr>
        <p:blipFill>
          <a:blip r:embed="rId6">
            <a:alphaModFix/>
          </a:blip>
          <a:stretch>
            <a:fillRect/>
          </a:stretch>
        </p:blipFill>
        <p:spPr>
          <a:xfrm>
            <a:off x="1095600" y="852400"/>
            <a:ext cx="3560775" cy="1543400"/>
          </a:xfrm>
          <a:prstGeom prst="rect">
            <a:avLst/>
          </a:prstGeom>
          <a:noFill/>
          <a:ln>
            <a:noFill/>
          </a:ln>
        </p:spPr>
      </p:pic>
      <p:sp>
        <p:nvSpPr>
          <p:cNvPr id="399" name="Google Shape;399;p55"/>
          <p:cNvSpPr txBox="1"/>
          <p:nvPr/>
        </p:nvSpPr>
        <p:spPr>
          <a:xfrm>
            <a:off x="5436650" y="2621030"/>
            <a:ext cx="3446700" cy="20238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Exo 2"/>
              <a:buChar char="●"/>
            </a:pPr>
            <a:r>
              <a:rPr lang="en">
                <a:latin typeface="Exo 2"/>
                <a:ea typeface="Exo 2"/>
                <a:cs typeface="Exo 2"/>
                <a:sym typeface="Exo 2"/>
              </a:rPr>
              <a:t>What we care: Higher F1-Score for the Minority Group (those who update → 1)</a:t>
            </a:r>
            <a:endParaRPr>
              <a:latin typeface="Exo 2"/>
              <a:ea typeface="Exo 2"/>
              <a:cs typeface="Exo 2"/>
              <a:sym typeface="Exo 2"/>
            </a:endParaRPr>
          </a:p>
          <a:p>
            <a:pPr marL="457200" lvl="0" indent="-317500" algn="l" rtl="0">
              <a:spcBef>
                <a:spcPts val="0"/>
              </a:spcBef>
              <a:spcAft>
                <a:spcPts val="0"/>
              </a:spcAft>
              <a:buSzPts val="1400"/>
              <a:buFont typeface="Exo 2"/>
              <a:buChar char="●"/>
            </a:pPr>
            <a:r>
              <a:rPr lang="en">
                <a:solidFill>
                  <a:schemeClr val="accent6"/>
                </a:solidFill>
                <a:latin typeface="Exo 2"/>
                <a:ea typeface="Exo 2"/>
                <a:cs typeface="Exo 2"/>
                <a:sym typeface="Exo 2"/>
              </a:rPr>
              <a:t>Threshold of 0.2: </a:t>
            </a:r>
            <a:endParaRPr>
              <a:solidFill>
                <a:schemeClr val="accent6"/>
              </a:solidFill>
              <a:latin typeface="Exo 2"/>
              <a:ea typeface="Exo 2"/>
              <a:cs typeface="Exo 2"/>
              <a:sym typeface="Exo 2"/>
            </a:endParaRPr>
          </a:p>
          <a:p>
            <a:pPr marL="914400" lvl="0" indent="-317500" algn="l" rtl="0">
              <a:spcBef>
                <a:spcPts val="0"/>
              </a:spcBef>
              <a:spcAft>
                <a:spcPts val="0"/>
              </a:spcAft>
              <a:buClr>
                <a:schemeClr val="accent6"/>
              </a:buClr>
              <a:buSzPts val="1400"/>
              <a:buFont typeface="Exo 2"/>
              <a:buChar char="●"/>
            </a:pPr>
            <a:r>
              <a:rPr lang="en">
                <a:solidFill>
                  <a:schemeClr val="accent6"/>
                </a:solidFill>
                <a:latin typeface="Exo 2"/>
                <a:ea typeface="Exo 2"/>
                <a:cs typeface="Exo 2"/>
                <a:sym typeface="Exo 2"/>
              </a:rPr>
              <a:t>Prediction &gt;= 0.2 → “Yes” (1)</a:t>
            </a:r>
            <a:endParaRPr>
              <a:solidFill>
                <a:schemeClr val="accent6"/>
              </a:solidFill>
              <a:latin typeface="Exo 2"/>
              <a:ea typeface="Exo 2"/>
              <a:cs typeface="Exo 2"/>
              <a:sym typeface="Exo 2"/>
            </a:endParaRPr>
          </a:p>
          <a:p>
            <a:pPr marL="914400" lvl="0" indent="-317500" algn="l" rtl="0">
              <a:spcBef>
                <a:spcPts val="0"/>
              </a:spcBef>
              <a:spcAft>
                <a:spcPts val="0"/>
              </a:spcAft>
              <a:buClr>
                <a:schemeClr val="accent6"/>
              </a:buClr>
              <a:buSzPts val="1400"/>
              <a:buFont typeface="Exo 2"/>
              <a:buChar char="●"/>
            </a:pPr>
            <a:r>
              <a:rPr lang="en">
                <a:solidFill>
                  <a:schemeClr val="accent6"/>
                </a:solidFill>
                <a:latin typeface="Exo 2"/>
                <a:ea typeface="Exo 2"/>
                <a:cs typeface="Exo 2"/>
                <a:sym typeface="Exo 2"/>
              </a:rPr>
              <a:t>Prediction &lt; 0.2 → “No” (0)</a:t>
            </a:r>
            <a:endParaRPr>
              <a:latin typeface="Exo 2"/>
              <a:ea typeface="Exo 2"/>
              <a:cs typeface="Exo 2"/>
              <a:sym typeface="Exo 2"/>
            </a:endParaRPr>
          </a:p>
          <a:p>
            <a:pPr marL="457200" lvl="0" indent="-317500" algn="l" rtl="0">
              <a:spcBef>
                <a:spcPts val="0"/>
              </a:spcBef>
              <a:spcAft>
                <a:spcPts val="0"/>
              </a:spcAft>
              <a:buSzPts val="1400"/>
              <a:buFont typeface="Exo 2"/>
              <a:buChar char="●"/>
            </a:pPr>
            <a:r>
              <a:rPr lang="en">
                <a:solidFill>
                  <a:schemeClr val="accent6"/>
                </a:solidFill>
                <a:latin typeface="Exo 2"/>
                <a:ea typeface="Exo 2"/>
                <a:cs typeface="Exo 2"/>
                <a:sym typeface="Exo 2"/>
              </a:rPr>
              <a:t>10-folds cross validation</a:t>
            </a:r>
            <a:endParaRPr>
              <a:solidFill>
                <a:schemeClr val="accent6"/>
              </a:solidFill>
              <a:latin typeface="Exo 2"/>
              <a:ea typeface="Exo 2"/>
              <a:cs typeface="Exo 2"/>
              <a:sym typeface="Exo 2"/>
            </a:endParaRPr>
          </a:p>
          <a:p>
            <a:pPr marL="457200" lvl="0" indent="-317500" algn="l" rtl="0">
              <a:spcBef>
                <a:spcPts val="0"/>
              </a:spcBef>
              <a:spcAft>
                <a:spcPts val="0"/>
              </a:spcAft>
              <a:buSzPts val="1400"/>
              <a:buFont typeface="Exo 2"/>
              <a:buChar char="●"/>
            </a:pPr>
            <a:r>
              <a:rPr lang="en">
                <a:solidFill>
                  <a:schemeClr val="accent6"/>
                </a:solidFill>
                <a:latin typeface="Exo 2"/>
                <a:ea typeface="Exo 2"/>
                <a:cs typeface="Exo 2"/>
                <a:sym typeface="Exo 2"/>
              </a:rPr>
              <a:t>Automatically encoding </a:t>
            </a:r>
            <a:endParaRPr>
              <a:latin typeface="Exo 2"/>
              <a:ea typeface="Exo 2"/>
              <a:cs typeface="Exo 2"/>
              <a:sym typeface="Exo 2"/>
            </a:endParaRPr>
          </a:p>
          <a:p>
            <a:pPr marL="0" lvl="0" indent="0" algn="l" rtl="0">
              <a:spcBef>
                <a:spcPts val="0"/>
              </a:spcBef>
              <a:spcAft>
                <a:spcPts val="0"/>
              </a:spcAft>
              <a:buNone/>
            </a:pPr>
            <a:endParaRPr>
              <a:latin typeface="Exo 2"/>
              <a:ea typeface="Exo 2"/>
              <a:cs typeface="Exo 2"/>
              <a:sym typeface="Exo 2"/>
            </a:endParaRPr>
          </a:p>
          <a:p>
            <a:pPr marL="0" lvl="0" indent="0" algn="l" rtl="0">
              <a:spcBef>
                <a:spcPts val="0"/>
              </a:spcBef>
              <a:spcAft>
                <a:spcPts val="0"/>
              </a:spcAft>
              <a:buNone/>
            </a:pPr>
            <a:endParaRPr>
              <a:latin typeface="Exo 2"/>
              <a:ea typeface="Exo 2"/>
              <a:cs typeface="Exo 2"/>
              <a:sym typeface="Exo 2"/>
            </a:endParaRPr>
          </a:p>
          <a:p>
            <a:pPr marL="0" lvl="0" indent="0" algn="l" rtl="0">
              <a:spcBef>
                <a:spcPts val="0"/>
              </a:spcBef>
              <a:spcAft>
                <a:spcPts val="0"/>
              </a:spcAft>
              <a:buNone/>
            </a:pPr>
            <a:endParaRPr>
              <a:latin typeface="Exo 2"/>
              <a:ea typeface="Exo 2"/>
              <a:cs typeface="Exo 2"/>
              <a:sym typeface="Exo 2"/>
            </a:endParaRPr>
          </a:p>
        </p:txBody>
      </p:sp>
      <p:cxnSp>
        <p:nvCxnSpPr>
          <p:cNvPr id="400" name="Google Shape;400;p55"/>
          <p:cNvCxnSpPr/>
          <p:nvPr/>
        </p:nvCxnSpPr>
        <p:spPr>
          <a:xfrm>
            <a:off x="2824925" y="1665900"/>
            <a:ext cx="3132300" cy="2406300"/>
          </a:xfrm>
          <a:prstGeom prst="straightConnector1">
            <a:avLst/>
          </a:prstGeom>
          <a:noFill/>
          <a:ln w="9525" cap="flat" cmpd="sng">
            <a:solidFill>
              <a:srgbClr val="FF0000"/>
            </a:solidFill>
            <a:prstDash val="solid"/>
            <a:round/>
            <a:headEnd type="none" w="med" len="med"/>
            <a:tailEnd type="triangle" w="med" len="med"/>
          </a:ln>
        </p:spPr>
      </p:cxnSp>
      <p:sp>
        <p:nvSpPr>
          <p:cNvPr id="401" name="Google Shape;401;p55"/>
          <p:cNvSpPr/>
          <p:nvPr/>
        </p:nvSpPr>
        <p:spPr>
          <a:xfrm>
            <a:off x="2609925" y="2654700"/>
            <a:ext cx="396000" cy="1575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0000"/>
              </a:highlight>
            </a:endParaRPr>
          </a:p>
        </p:txBody>
      </p:sp>
      <p:sp>
        <p:nvSpPr>
          <p:cNvPr id="402" name="Google Shape;402;p55"/>
          <p:cNvSpPr/>
          <p:nvPr/>
        </p:nvSpPr>
        <p:spPr>
          <a:xfrm>
            <a:off x="7745925" y="1588425"/>
            <a:ext cx="396000" cy="1575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0000"/>
              </a:highlight>
            </a:endParaRPr>
          </a:p>
        </p:txBody>
      </p:sp>
      <p:sp>
        <p:nvSpPr>
          <p:cNvPr id="403" name="Google Shape;403;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pic>
        <p:nvPicPr>
          <p:cNvPr id="404" name="Google Shape;404;p55"/>
          <p:cNvPicPr preferRelativeResize="0"/>
          <p:nvPr/>
        </p:nvPicPr>
        <p:blipFill>
          <a:blip r:embed="rId7">
            <a:alphaModFix/>
          </a:blip>
          <a:stretch>
            <a:fillRect/>
          </a:stretch>
        </p:blipFill>
        <p:spPr>
          <a:xfrm>
            <a:off x="2319775" y="4235200"/>
            <a:ext cx="505150" cy="205225"/>
          </a:xfrm>
          <a:prstGeom prst="rect">
            <a:avLst/>
          </a:prstGeom>
          <a:noFill/>
          <a:ln>
            <a:noFill/>
          </a:ln>
        </p:spPr>
      </p:pic>
      <p:sp>
        <p:nvSpPr>
          <p:cNvPr id="405" name="Google Shape;405;p55"/>
          <p:cNvSpPr/>
          <p:nvPr/>
        </p:nvSpPr>
        <p:spPr>
          <a:xfrm>
            <a:off x="7745925" y="2146400"/>
            <a:ext cx="396000" cy="1575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0000"/>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2"/>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267" name="Google Shape;267;p42"/>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268" name="Google Shape;268;p42"/>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269" name="Google Shape;269;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56"/>
          <p:cNvPicPr preferRelativeResize="0"/>
          <p:nvPr/>
        </p:nvPicPr>
        <p:blipFill>
          <a:blip r:embed="rId3">
            <a:alphaModFix/>
          </a:blip>
          <a:stretch>
            <a:fillRect/>
          </a:stretch>
        </p:blipFill>
        <p:spPr>
          <a:xfrm>
            <a:off x="0" y="0"/>
            <a:ext cx="9144000" cy="5143499"/>
          </a:xfrm>
          <a:prstGeom prst="rect">
            <a:avLst/>
          </a:prstGeom>
          <a:noFill/>
          <a:ln>
            <a:noFill/>
          </a:ln>
        </p:spPr>
      </p:pic>
      <p:pic>
        <p:nvPicPr>
          <p:cNvPr id="411" name="Google Shape;411;p56"/>
          <p:cNvPicPr preferRelativeResize="0"/>
          <p:nvPr/>
        </p:nvPicPr>
        <p:blipFill>
          <a:blip r:embed="rId3">
            <a:alphaModFix/>
          </a:blip>
          <a:stretch>
            <a:fillRect/>
          </a:stretch>
        </p:blipFill>
        <p:spPr>
          <a:xfrm>
            <a:off x="0" y="0"/>
            <a:ext cx="9144000" cy="5143499"/>
          </a:xfrm>
          <a:prstGeom prst="rect">
            <a:avLst/>
          </a:prstGeom>
          <a:noFill/>
          <a:ln>
            <a:noFill/>
          </a:ln>
        </p:spPr>
      </p:pic>
      <p:sp>
        <p:nvSpPr>
          <p:cNvPr id="412" name="Google Shape;412;p56"/>
          <p:cNvSpPr txBox="1">
            <a:spLocks noGrp="1"/>
          </p:cNvSpPr>
          <p:nvPr>
            <p:ph type="title" idx="4294967295"/>
          </p:nvPr>
        </p:nvSpPr>
        <p:spPr>
          <a:xfrm>
            <a:off x="669900" y="279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t>Model</a:t>
            </a:r>
            <a:r>
              <a:rPr lang="en" sz="2500"/>
              <a:t> 3</a:t>
            </a:r>
            <a:r>
              <a:rPr lang="en" sz="2500" b="1"/>
              <a:t> - Gradient </a:t>
            </a:r>
            <a:r>
              <a:rPr lang="en" sz="2500"/>
              <a:t>Boosting </a:t>
            </a:r>
            <a:endParaRPr sz="2500" b="1"/>
          </a:p>
        </p:txBody>
      </p:sp>
      <p:pic>
        <p:nvPicPr>
          <p:cNvPr id="413" name="Google Shape;413;p56"/>
          <p:cNvPicPr preferRelativeResize="0"/>
          <p:nvPr/>
        </p:nvPicPr>
        <p:blipFill>
          <a:blip r:embed="rId4">
            <a:alphaModFix/>
          </a:blip>
          <a:stretch>
            <a:fillRect/>
          </a:stretch>
        </p:blipFill>
        <p:spPr>
          <a:xfrm>
            <a:off x="621350" y="2583200"/>
            <a:ext cx="4606774" cy="2049750"/>
          </a:xfrm>
          <a:prstGeom prst="rect">
            <a:avLst/>
          </a:prstGeom>
          <a:noFill/>
          <a:ln>
            <a:noFill/>
          </a:ln>
        </p:spPr>
      </p:pic>
      <p:pic>
        <p:nvPicPr>
          <p:cNvPr id="414" name="Google Shape;414;p56"/>
          <p:cNvPicPr preferRelativeResize="0"/>
          <p:nvPr/>
        </p:nvPicPr>
        <p:blipFill>
          <a:blip r:embed="rId5">
            <a:alphaModFix/>
          </a:blip>
          <a:stretch>
            <a:fillRect/>
          </a:stretch>
        </p:blipFill>
        <p:spPr>
          <a:xfrm>
            <a:off x="727350" y="1124700"/>
            <a:ext cx="4500774" cy="997500"/>
          </a:xfrm>
          <a:prstGeom prst="rect">
            <a:avLst/>
          </a:prstGeom>
          <a:noFill/>
          <a:ln>
            <a:noFill/>
          </a:ln>
        </p:spPr>
      </p:pic>
      <p:sp>
        <p:nvSpPr>
          <p:cNvPr id="415" name="Google Shape;415;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416" name="Google Shape;416;p56"/>
          <p:cNvSpPr/>
          <p:nvPr/>
        </p:nvSpPr>
        <p:spPr>
          <a:xfrm>
            <a:off x="2601050" y="4096000"/>
            <a:ext cx="155400" cy="11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6"/>
          <p:cNvSpPr txBox="1"/>
          <p:nvPr/>
        </p:nvSpPr>
        <p:spPr>
          <a:xfrm>
            <a:off x="5394025" y="2615825"/>
            <a:ext cx="3521100" cy="19845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accent6"/>
              </a:buClr>
              <a:buSzPts val="1400"/>
              <a:buFont typeface="Exo 2"/>
              <a:buChar char="●"/>
            </a:pPr>
            <a:r>
              <a:rPr lang="en">
                <a:solidFill>
                  <a:schemeClr val="accent6"/>
                </a:solidFill>
                <a:latin typeface="Exo 2"/>
                <a:ea typeface="Exo 2"/>
                <a:cs typeface="Exo 2"/>
                <a:sym typeface="Exo 2"/>
              </a:rPr>
              <a:t>Model parameter tuning is important </a:t>
            </a:r>
            <a:endParaRPr>
              <a:solidFill>
                <a:schemeClr val="accent6"/>
              </a:solidFill>
              <a:latin typeface="Exo 2"/>
              <a:ea typeface="Exo 2"/>
              <a:cs typeface="Exo 2"/>
              <a:sym typeface="Exo 2"/>
            </a:endParaRPr>
          </a:p>
          <a:p>
            <a:pPr marL="457200" lvl="0" indent="-317500" algn="l" rtl="0">
              <a:spcBef>
                <a:spcPts val="0"/>
              </a:spcBef>
              <a:spcAft>
                <a:spcPts val="0"/>
              </a:spcAft>
              <a:buClr>
                <a:schemeClr val="accent6"/>
              </a:buClr>
              <a:buSzPts val="1400"/>
              <a:buFont typeface="Exo 2"/>
              <a:buChar char="●"/>
            </a:pPr>
            <a:r>
              <a:rPr lang="en">
                <a:solidFill>
                  <a:schemeClr val="accent6"/>
                </a:solidFill>
                <a:latin typeface="Exo 2"/>
                <a:ea typeface="Exo 2"/>
                <a:cs typeface="Exo 2"/>
                <a:sym typeface="Exo 2"/>
              </a:rPr>
              <a:t>Threshold of 0.25: </a:t>
            </a:r>
            <a:endParaRPr>
              <a:solidFill>
                <a:schemeClr val="accent6"/>
              </a:solidFill>
              <a:latin typeface="Exo 2"/>
              <a:ea typeface="Exo 2"/>
              <a:cs typeface="Exo 2"/>
              <a:sym typeface="Exo 2"/>
            </a:endParaRPr>
          </a:p>
          <a:p>
            <a:pPr marL="457200" lvl="0" indent="0" algn="l" rtl="0">
              <a:spcBef>
                <a:spcPts val="0"/>
              </a:spcBef>
              <a:spcAft>
                <a:spcPts val="0"/>
              </a:spcAft>
              <a:buNone/>
            </a:pPr>
            <a:r>
              <a:rPr lang="en">
                <a:solidFill>
                  <a:schemeClr val="accent6"/>
                </a:solidFill>
                <a:latin typeface="Exo 2"/>
                <a:ea typeface="Exo 2"/>
                <a:cs typeface="Exo 2"/>
                <a:sym typeface="Exo 2"/>
              </a:rPr>
              <a:t>Prediction &gt;= 0.25 → “Yes” (1)</a:t>
            </a:r>
            <a:endParaRPr>
              <a:solidFill>
                <a:schemeClr val="accent6"/>
              </a:solidFill>
              <a:latin typeface="Exo 2"/>
              <a:ea typeface="Exo 2"/>
              <a:cs typeface="Exo 2"/>
              <a:sym typeface="Exo 2"/>
            </a:endParaRPr>
          </a:p>
          <a:p>
            <a:pPr marL="457200" lvl="0" indent="0" algn="l" rtl="0">
              <a:spcBef>
                <a:spcPts val="0"/>
              </a:spcBef>
              <a:spcAft>
                <a:spcPts val="0"/>
              </a:spcAft>
              <a:buNone/>
            </a:pPr>
            <a:r>
              <a:rPr lang="en">
                <a:solidFill>
                  <a:schemeClr val="accent6"/>
                </a:solidFill>
                <a:latin typeface="Exo 2"/>
                <a:ea typeface="Exo 2"/>
                <a:cs typeface="Exo 2"/>
                <a:sym typeface="Exo 2"/>
              </a:rPr>
              <a:t>Prediction &lt; 0.25 → “No” (0)</a:t>
            </a:r>
            <a:endParaRPr>
              <a:solidFill>
                <a:schemeClr val="accent6"/>
              </a:solidFill>
              <a:latin typeface="Exo 2"/>
              <a:ea typeface="Exo 2"/>
              <a:cs typeface="Exo 2"/>
              <a:sym typeface="Exo 2"/>
            </a:endParaRPr>
          </a:p>
          <a:p>
            <a:pPr marL="457200" lvl="0" indent="-317500" algn="l" rtl="0">
              <a:lnSpc>
                <a:spcPct val="115000"/>
              </a:lnSpc>
              <a:spcBef>
                <a:spcPts val="0"/>
              </a:spcBef>
              <a:spcAft>
                <a:spcPts val="0"/>
              </a:spcAft>
              <a:buClr>
                <a:schemeClr val="accent6"/>
              </a:buClr>
              <a:buSzPts val="1400"/>
              <a:buFont typeface="Exo 2"/>
              <a:buChar char="●"/>
            </a:pPr>
            <a:r>
              <a:rPr lang="en">
                <a:solidFill>
                  <a:schemeClr val="accent6"/>
                </a:solidFill>
                <a:latin typeface="Exo 2"/>
                <a:ea typeface="Exo 2"/>
                <a:cs typeface="Exo 2"/>
                <a:sym typeface="Exo 2"/>
              </a:rPr>
              <a:t>5-fold cross validation &gt; 10-fold cross validation</a:t>
            </a:r>
            <a:endParaRPr>
              <a:solidFill>
                <a:schemeClr val="accent6"/>
              </a:solidFill>
              <a:latin typeface="Exo 2"/>
              <a:ea typeface="Exo 2"/>
              <a:cs typeface="Exo 2"/>
              <a:sym typeface="Exo 2"/>
            </a:endParaRPr>
          </a:p>
          <a:p>
            <a:pPr marL="0" lvl="0" indent="0" algn="l" rtl="0">
              <a:spcBef>
                <a:spcPts val="0"/>
              </a:spcBef>
              <a:spcAft>
                <a:spcPts val="0"/>
              </a:spcAft>
              <a:buNone/>
            </a:pPr>
            <a:endParaRPr>
              <a:latin typeface="Exo 2"/>
              <a:ea typeface="Exo 2"/>
              <a:cs typeface="Exo 2"/>
              <a:sym typeface="Exo 2"/>
            </a:endParaRPr>
          </a:p>
        </p:txBody>
      </p:sp>
      <p:grpSp>
        <p:nvGrpSpPr>
          <p:cNvPr id="418" name="Google Shape;418;p56"/>
          <p:cNvGrpSpPr/>
          <p:nvPr/>
        </p:nvGrpSpPr>
        <p:grpSpPr>
          <a:xfrm>
            <a:off x="5331149" y="928550"/>
            <a:ext cx="3583826" cy="1390739"/>
            <a:chOff x="5399649" y="928550"/>
            <a:chExt cx="3583826" cy="1390739"/>
          </a:xfrm>
        </p:grpSpPr>
        <p:pic>
          <p:nvPicPr>
            <p:cNvPr id="419" name="Google Shape;419;p56"/>
            <p:cNvPicPr preferRelativeResize="0"/>
            <p:nvPr/>
          </p:nvPicPr>
          <p:blipFill>
            <a:blip r:embed="rId6">
              <a:alphaModFix/>
            </a:blip>
            <a:stretch>
              <a:fillRect/>
            </a:stretch>
          </p:blipFill>
          <p:spPr>
            <a:xfrm>
              <a:off x="5399649" y="928550"/>
              <a:ext cx="3583826" cy="1390739"/>
            </a:xfrm>
            <a:prstGeom prst="rect">
              <a:avLst/>
            </a:prstGeom>
            <a:noFill/>
            <a:ln>
              <a:noFill/>
            </a:ln>
          </p:spPr>
        </p:pic>
        <p:sp>
          <p:nvSpPr>
            <p:cNvPr id="420" name="Google Shape;420;p56"/>
            <p:cNvSpPr/>
            <p:nvPr/>
          </p:nvSpPr>
          <p:spPr>
            <a:xfrm>
              <a:off x="7911625" y="2122200"/>
              <a:ext cx="396000" cy="1575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0000"/>
                </a:highlight>
              </a:endParaRPr>
            </a:p>
          </p:txBody>
        </p:sp>
        <p:sp>
          <p:nvSpPr>
            <p:cNvPr id="421" name="Google Shape;421;p56"/>
            <p:cNvSpPr/>
            <p:nvPr/>
          </p:nvSpPr>
          <p:spPr>
            <a:xfrm>
              <a:off x="7911625" y="1619650"/>
              <a:ext cx="396000" cy="1575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0000"/>
                </a:highlight>
              </a:endParaRPr>
            </a:p>
          </p:txBody>
        </p:sp>
      </p:grpSp>
      <p:sp>
        <p:nvSpPr>
          <p:cNvPr id="422" name="Google Shape;422;p56"/>
          <p:cNvSpPr/>
          <p:nvPr/>
        </p:nvSpPr>
        <p:spPr>
          <a:xfrm>
            <a:off x="2601050" y="2571750"/>
            <a:ext cx="396000" cy="1575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0000"/>
              </a:highlight>
            </a:endParaRPr>
          </a:p>
        </p:txBody>
      </p:sp>
      <p:pic>
        <p:nvPicPr>
          <p:cNvPr id="423" name="Google Shape;423;p56"/>
          <p:cNvPicPr preferRelativeResize="0"/>
          <p:nvPr/>
        </p:nvPicPr>
        <p:blipFill rotWithShape="1">
          <a:blip r:embed="rId7">
            <a:alphaModFix/>
          </a:blip>
          <a:srcRect l="100000" t="-67045" r="-150375" b="39266"/>
          <a:stretch/>
        </p:blipFill>
        <p:spPr>
          <a:xfrm>
            <a:off x="2311400" y="3773700"/>
            <a:ext cx="759600" cy="262225"/>
          </a:xfrm>
          <a:prstGeom prst="rect">
            <a:avLst/>
          </a:prstGeom>
          <a:noFill/>
          <a:ln>
            <a:noFill/>
          </a:ln>
        </p:spPr>
      </p:pic>
      <p:pic>
        <p:nvPicPr>
          <p:cNvPr id="424" name="Google Shape;424;p56"/>
          <p:cNvPicPr preferRelativeResize="0"/>
          <p:nvPr/>
        </p:nvPicPr>
        <p:blipFill rotWithShape="1">
          <a:blip r:embed="rId7">
            <a:alphaModFix/>
          </a:blip>
          <a:srcRect r="54841"/>
          <a:stretch/>
        </p:blipFill>
        <p:spPr>
          <a:xfrm>
            <a:off x="2227475" y="4170150"/>
            <a:ext cx="223200" cy="200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57"/>
          <p:cNvPicPr preferRelativeResize="0"/>
          <p:nvPr/>
        </p:nvPicPr>
        <p:blipFill>
          <a:blip r:embed="rId3">
            <a:alphaModFix/>
          </a:blip>
          <a:stretch>
            <a:fillRect/>
          </a:stretch>
        </p:blipFill>
        <p:spPr>
          <a:xfrm>
            <a:off x="0" y="220718"/>
            <a:ext cx="9144000" cy="5143499"/>
          </a:xfrm>
          <a:prstGeom prst="rect">
            <a:avLst/>
          </a:prstGeom>
          <a:noFill/>
          <a:ln>
            <a:noFill/>
          </a:ln>
        </p:spPr>
      </p:pic>
      <p:sp>
        <p:nvSpPr>
          <p:cNvPr id="430" name="Google Shape;430;p57"/>
          <p:cNvSpPr txBox="1"/>
          <p:nvPr/>
        </p:nvSpPr>
        <p:spPr>
          <a:xfrm>
            <a:off x="5351050" y="2364625"/>
            <a:ext cx="2842200" cy="1470000"/>
          </a:xfrm>
          <a:prstGeom prst="rect">
            <a:avLst/>
          </a:prstGeom>
          <a:noFill/>
          <a:ln>
            <a:noFill/>
          </a:ln>
        </p:spPr>
        <p:txBody>
          <a:bodyPr spcFirstLastPara="1" wrap="square" lIns="91425" tIns="91425" rIns="91425" bIns="91425" anchor="t" anchorCtr="0">
            <a:noAutofit/>
          </a:bodyPr>
          <a:lstStyle/>
          <a:p>
            <a:pPr marL="2286000" lvl="0" indent="0" algn="l" rtl="0">
              <a:spcBef>
                <a:spcPts val="0"/>
              </a:spcBef>
              <a:spcAft>
                <a:spcPts val="0"/>
              </a:spcAft>
              <a:buNone/>
            </a:pPr>
            <a:endParaRPr>
              <a:latin typeface="Exo 2"/>
              <a:ea typeface="Exo 2"/>
              <a:cs typeface="Exo 2"/>
              <a:sym typeface="Exo 2"/>
            </a:endParaRPr>
          </a:p>
          <a:p>
            <a:pPr marL="457200" lvl="0" indent="0" algn="l" rtl="0">
              <a:spcBef>
                <a:spcPts val="0"/>
              </a:spcBef>
              <a:spcAft>
                <a:spcPts val="0"/>
              </a:spcAft>
              <a:buNone/>
            </a:pPr>
            <a:endParaRPr>
              <a:latin typeface="Exo 2"/>
              <a:ea typeface="Exo 2"/>
              <a:cs typeface="Exo 2"/>
              <a:sym typeface="Exo 2"/>
            </a:endParaRPr>
          </a:p>
        </p:txBody>
      </p:sp>
      <p:pic>
        <p:nvPicPr>
          <p:cNvPr id="431" name="Google Shape;431;p57"/>
          <p:cNvPicPr preferRelativeResize="0"/>
          <p:nvPr/>
        </p:nvPicPr>
        <p:blipFill>
          <a:blip r:embed="rId4">
            <a:alphaModFix/>
          </a:blip>
          <a:stretch>
            <a:fillRect/>
          </a:stretch>
        </p:blipFill>
        <p:spPr>
          <a:xfrm>
            <a:off x="612375" y="2571750"/>
            <a:ext cx="4458674" cy="1989174"/>
          </a:xfrm>
          <a:prstGeom prst="rect">
            <a:avLst/>
          </a:prstGeom>
          <a:noFill/>
          <a:ln>
            <a:noFill/>
          </a:ln>
        </p:spPr>
      </p:pic>
      <p:sp>
        <p:nvSpPr>
          <p:cNvPr id="432" name="Google Shape;432;p57"/>
          <p:cNvSpPr txBox="1"/>
          <p:nvPr/>
        </p:nvSpPr>
        <p:spPr>
          <a:xfrm>
            <a:off x="5196475" y="2228675"/>
            <a:ext cx="3909000" cy="2521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accent6"/>
              </a:buClr>
              <a:buSzPts val="1400"/>
              <a:buFont typeface="Exo 2"/>
              <a:buChar char="●"/>
            </a:pPr>
            <a:r>
              <a:rPr lang="en">
                <a:solidFill>
                  <a:schemeClr val="accent6"/>
                </a:solidFill>
                <a:latin typeface="Exo 2"/>
                <a:ea typeface="Exo 2"/>
                <a:cs typeface="Exo 2"/>
                <a:sym typeface="Exo 2"/>
              </a:rPr>
              <a:t>Fast: Parallel Computing</a:t>
            </a:r>
            <a:endParaRPr>
              <a:solidFill>
                <a:schemeClr val="accent6"/>
              </a:solidFill>
              <a:latin typeface="Exo 2"/>
              <a:ea typeface="Exo 2"/>
              <a:cs typeface="Exo 2"/>
              <a:sym typeface="Exo 2"/>
            </a:endParaRPr>
          </a:p>
          <a:p>
            <a:pPr marL="457200" lvl="0" indent="-317500" algn="l" rtl="0">
              <a:lnSpc>
                <a:spcPct val="115000"/>
              </a:lnSpc>
              <a:spcBef>
                <a:spcPts val="0"/>
              </a:spcBef>
              <a:spcAft>
                <a:spcPts val="0"/>
              </a:spcAft>
              <a:buClr>
                <a:schemeClr val="accent6"/>
              </a:buClr>
              <a:buSzPts val="1400"/>
              <a:buFont typeface="Exo 2"/>
              <a:buChar char="●"/>
            </a:pPr>
            <a:r>
              <a:rPr lang="en">
                <a:solidFill>
                  <a:schemeClr val="accent6"/>
                </a:solidFill>
                <a:latin typeface="Exo 2"/>
                <a:ea typeface="Exo 2"/>
                <a:cs typeface="Exo 2"/>
                <a:sym typeface="Exo 2"/>
              </a:rPr>
              <a:t>Built-in cross-validation</a:t>
            </a:r>
            <a:endParaRPr>
              <a:solidFill>
                <a:schemeClr val="accent6"/>
              </a:solidFill>
              <a:latin typeface="Exo 2"/>
              <a:ea typeface="Exo 2"/>
              <a:cs typeface="Exo 2"/>
              <a:sym typeface="Exo 2"/>
            </a:endParaRPr>
          </a:p>
          <a:p>
            <a:pPr marL="457200" lvl="0" indent="-317500" algn="l" rtl="0">
              <a:lnSpc>
                <a:spcPct val="115000"/>
              </a:lnSpc>
              <a:spcBef>
                <a:spcPts val="0"/>
              </a:spcBef>
              <a:spcAft>
                <a:spcPts val="0"/>
              </a:spcAft>
              <a:buClr>
                <a:schemeClr val="accent6"/>
              </a:buClr>
              <a:buSzPts val="1400"/>
              <a:buFont typeface="Exo 2"/>
              <a:buChar char="●"/>
            </a:pPr>
            <a:r>
              <a:rPr lang="en">
                <a:solidFill>
                  <a:schemeClr val="accent6"/>
                </a:solidFill>
                <a:latin typeface="Exo 2"/>
                <a:ea typeface="Exo 2"/>
                <a:cs typeface="Exo 2"/>
                <a:sym typeface="Exo 2"/>
              </a:rPr>
              <a:t>Robust to outliers and overfitting </a:t>
            </a:r>
            <a:endParaRPr>
              <a:solidFill>
                <a:schemeClr val="accent6"/>
              </a:solidFill>
              <a:latin typeface="Exo 2"/>
              <a:ea typeface="Exo 2"/>
              <a:cs typeface="Exo 2"/>
              <a:sym typeface="Exo 2"/>
            </a:endParaRPr>
          </a:p>
          <a:p>
            <a:pPr marL="457200" lvl="0" indent="0" algn="l" rtl="0">
              <a:lnSpc>
                <a:spcPct val="115000"/>
              </a:lnSpc>
              <a:spcBef>
                <a:spcPts val="0"/>
              </a:spcBef>
              <a:spcAft>
                <a:spcPts val="0"/>
              </a:spcAft>
              <a:buNone/>
            </a:pPr>
            <a:r>
              <a:rPr lang="en">
                <a:solidFill>
                  <a:schemeClr val="accent6"/>
                </a:solidFill>
                <a:latin typeface="Exo 2"/>
                <a:ea typeface="Exo 2"/>
                <a:cs typeface="Exo 2"/>
                <a:sym typeface="Exo 2"/>
              </a:rPr>
              <a:t>(regularization)</a:t>
            </a:r>
            <a:endParaRPr>
              <a:latin typeface="Exo 2"/>
              <a:ea typeface="Exo 2"/>
              <a:cs typeface="Exo 2"/>
              <a:sym typeface="Exo 2"/>
            </a:endParaRPr>
          </a:p>
          <a:p>
            <a:pPr marL="457200" lvl="0" indent="-317500" algn="l" rtl="0">
              <a:lnSpc>
                <a:spcPct val="115000"/>
              </a:lnSpc>
              <a:spcBef>
                <a:spcPts val="0"/>
              </a:spcBef>
              <a:spcAft>
                <a:spcPts val="0"/>
              </a:spcAft>
              <a:buSzPts val="1400"/>
              <a:buFont typeface="Exo 2"/>
              <a:buChar char="●"/>
            </a:pPr>
            <a:r>
              <a:rPr lang="en">
                <a:latin typeface="Exo 2"/>
                <a:ea typeface="Exo 2"/>
                <a:cs typeface="Exo 2"/>
                <a:sym typeface="Exo 2"/>
              </a:rPr>
              <a:t>Change prediction from classification (e.g. 0/1) to probability (e.g. 0.78)</a:t>
            </a:r>
            <a:endParaRPr>
              <a:latin typeface="Exo 2"/>
              <a:ea typeface="Exo 2"/>
              <a:cs typeface="Exo 2"/>
              <a:sym typeface="Exo 2"/>
            </a:endParaRPr>
          </a:p>
          <a:p>
            <a:pPr marL="457200" lvl="0" indent="-317500" algn="l" rtl="0">
              <a:spcBef>
                <a:spcPts val="0"/>
              </a:spcBef>
              <a:spcAft>
                <a:spcPts val="0"/>
              </a:spcAft>
              <a:buClr>
                <a:schemeClr val="accent6"/>
              </a:buClr>
              <a:buSzPts val="1400"/>
              <a:buFont typeface="Exo 2"/>
              <a:buChar char="●"/>
            </a:pPr>
            <a:r>
              <a:rPr lang="en">
                <a:solidFill>
                  <a:schemeClr val="accent6"/>
                </a:solidFill>
                <a:latin typeface="Exo 2"/>
                <a:ea typeface="Exo 2"/>
                <a:cs typeface="Exo 2"/>
                <a:sym typeface="Exo 2"/>
              </a:rPr>
              <a:t>Threshold of 0.25: </a:t>
            </a:r>
            <a:endParaRPr>
              <a:solidFill>
                <a:schemeClr val="accent6"/>
              </a:solidFill>
              <a:latin typeface="Exo 2"/>
              <a:ea typeface="Exo 2"/>
              <a:cs typeface="Exo 2"/>
              <a:sym typeface="Exo 2"/>
            </a:endParaRPr>
          </a:p>
          <a:p>
            <a:pPr marL="457200" lvl="0" indent="0" algn="l" rtl="0">
              <a:spcBef>
                <a:spcPts val="0"/>
              </a:spcBef>
              <a:spcAft>
                <a:spcPts val="0"/>
              </a:spcAft>
              <a:buNone/>
            </a:pPr>
            <a:r>
              <a:rPr lang="en">
                <a:solidFill>
                  <a:schemeClr val="accent6"/>
                </a:solidFill>
                <a:latin typeface="Exo 2"/>
                <a:ea typeface="Exo 2"/>
                <a:cs typeface="Exo 2"/>
                <a:sym typeface="Exo 2"/>
              </a:rPr>
              <a:t>Prediction &gt;= 0.25 → “Yes” (1)</a:t>
            </a:r>
            <a:endParaRPr>
              <a:solidFill>
                <a:schemeClr val="accent6"/>
              </a:solidFill>
              <a:latin typeface="Exo 2"/>
              <a:ea typeface="Exo 2"/>
              <a:cs typeface="Exo 2"/>
              <a:sym typeface="Exo 2"/>
            </a:endParaRPr>
          </a:p>
          <a:p>
            <a:pPr marL="457200" lvl="0" indent="0" algn="l" rtl="0">
              <a:spcBef>
                <a:spcPts val="0"/>
              </a:spcBef>
              <a:spcAft>
                <a:spcPts val="0"/>
              </a:spcAft>
              <a:buNone/>
            </a:pPr>
            <a:r>
              <a:rPr lang="en">
                <a:solidFill>
                  <a:schemeClr val="accent6"/>
                </a:solidFill>
                <a:latin typeface="Exo 2"/>
                <a:ea typeface="Exo 2"/>
                <a:cs typeface="Exo 2"/>
                <a:sym typeface="Exo 2"/>
              </a:rPr>
              <a:t>Prediction &lt; 0.25 → “No” (0)</a:t>
            </a:r>
            <a:endParaRPr>
              <a:solidFill>
                <a:schemeClr val="accent6"/>
              </a:solidFill>
              <a:latin typeface="Exo 2"/>
              <a:ea typeface="Exo 2"/>
              <a:cs typeface="Exo 2"/>
              <a:sym typeface="Exo 2"/>
            </a:endParaRPr>
          </a:p>
          <a:p>
            <a:pPr marL="457200" lvl="0" indent="0" algn="l" rtl="0">
              <a:lnSpc>
                <a:spcPct val="115000"/>
              </a:lnSpc>
              <a:spcBef>
                <a:spcPts val="0"/>
              </a:spcBef>
              <a:spcAft>
                <a:spcPts val="0"/>
              </a:spcAft>
              <a:buNone/>
            </a:pPr>
            <a:endParaRPr>
              <a:latin typeface="Exo 2"/>
              <a:ea typeface="Exo 2"/>
              <a:cs typeface="Exo 2"/>
              <a:sym typeface="Exo 2"/>
            </a:endParaRPr>
          </a:p>
        </p:txBody>
      </p:sp>
      <p:sp>
        <p:nvSpPr>
          <p:cNvPr id="433" name="Google Shape;433;p57"/>
          <p:cNvSpPr/>
          <p:nvPr/>
        </p:nvSpPr>
        <p:spPr>
          <a:xfrm>
            <a:off x="7828350" y="1124700"/>
            <a:ext cx="345300" cy="1575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0000"/>
              </a:highlight>
            </a:endParaRPr>
          </a:p>
        </p:txBody>
      </p:sp>
      <p:pic>
        <p:nvPicPr>
          <p:cNvPr id="434" name="Google Shape;434;p57"/>
          <p:cNvPicPr preferRelativeResize="0"/>
          <p:nvPr/>
        </p:nvPicPr>
        <p:blipFill>
          <a:blip r:embed="rId5">
            <a:alphaModFix/>
          </a:blip>
          <a:stretch>
            <a:fillRect/>
          </a:stretch>
        </p:blipFill>
        <p:spPr>
          <a:xfrm>
            <a:off x="4979287" y="756861"/>
            <a:ext cx="4126175" cy="1309775"/>
          </a:xfrm>
          <a:prstGeom prst="rect">
            <a:avLst/>
          </a:prstGeom>
          <a:noFill/>
          <a:ln>
            <a:noFill/>
          </a:ln>
        </p:spPr>
      </p:pic>
      <p:sp>
        <p:nvSpPr>
          <p:cNvPr id="435" name="Google Shape;435;p57"/>
          <p:cNvSpPr/>
          <p:nvPr/>
        </p:nvSpPr>
        <p:spPr>
          <a:xfrm>
            <a:off x="2563550" y="2571750"/>
            <a:ext cx="396000" cy="1575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0000"/>
              </a:highlight>
            </a:endParaRPr>
          </a:p>
        </p:txBody>
      </p:sp>
      <p:sp>
        <p:nvSpPr>
          <p:cNvPr id="436" name="Google Shape;436;p57"/>
          <p:cNvSpPr/>
          <p:nvPr/>
        </p:nvSpPr>
        <p:spPr>
          <a:xfrm>
            <a:off x="7828350" y="1229425"/>
            <a:ext cx="396000" cy="1575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0000"/>
              </a:highlight>
            </a:endParaRPr>
          </a:p>
        </p:txBody>
      </p:sp>
      <p:sp>
        <p:nvSpPr>
          <p:cNvPr id="437" name="Google Shape;437;p57"/>
          <p:cNvSpPr txBox="1">
            <a:spLocks noGrp="1"/>
          </p:cNvSpPr>
          <p:nvPr>
            <p:ph type="title" idx="4294967295"/>
          </p:nvPr>
        </p:nvSpPr>
        <p:spPr>
          <a:xfrm>
            <a:off x="669900" y="279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t>Model</a:t>
            </a:r>
            <a:r>
              <a:rPr lang="en" sz="2500"/>
              <a:t> 4</a:t>
            </a:r>
            <a:r>
              <a:rPr lang="en" sz="2500" b="1"/>
              <a:t> - </a:t>
            </a:r>
            <a:r>
              <a:rPr lang="en" sz="2500"/>
              <a:t>XGBoost </a:t>
            </a:r>
            <a:endParaRPr sz="2500" b="1"/>
          </a:p>
        </p:txBody>
      </p:sp>
      <p:sp>
        <p:nvSpPr>
          <p:cNvPr id="438" name="Google Shape;438;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pic>
        <p:nvPicPr>
          <p:cNvPr id="439" name="Google Shape;439;p57"/>
          <p:cNvPicPr preferRelativeResize="0"/>
          <p:nvPr/>
        </p:nvPicPr>
        <p:blipFill>
          <a:blip r:embed="rId6">
            <a:alphaModFix/>
          </a:blip>
          <a:stretch>
            <a:fillRect/>
          </a:stretch>
        </p:blipFill>
        <p:spPr>
          <a:xfrm>
            <a:off x="669900" y="1282200"/>
            <a:ext cx="4183301" cy="500375"/>
          </a:xfrm>
          <a:prstGeom prst="rect">
            <a:avLst/>
          </a:prstGeom>
          <a:noFill/>
          <a:ln>
            <a:noFill/>
          </a:ln>
        </p:spPr>
      </p:pic>
      <p:sp>
        <p:nvSpPr>
          <p:cNvPr id="440" name="Google Shape;440;p57"/>
          <p:cNvSpPr/>
          <p:nvPr/>
        </p:nvSpPr>
        <p:spPr>
          <a:xfrm>
            <a:off x="7828350" y="1797025"/>
            <a:ext cx="396000" cy="1575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0000"/>
              </a:highlight>
            </a:endParaRPr>
          </a:p>
        </p:txBody>
      </p:sp>
      <p:pic>
        <p:nvPicPr>
          <p:cNvPr id="441" name="Google Shape;441;p57"/>
          <p:cNvPicPr preferRelativeResize="0"/>
          <p:nvPr/>
        </p:nvPicPr>
        <p:blipFill rotWithShape="1">
          <a:blip r:embed="rId7">
            <a:alphaModFix/>
          </a:blip>
          <a:srcRect r="54841"/>
          <a:stretch/>
        </p:blipFill>
        <p:spPr>
          <a:xfrm>
            <a:off x="2290025" y="4128225"/>
            <a:ext cx="223200" cy="200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8"/>
          <p:cNvPicPr preferRelativeResize="0"/>
          <p:nvPr/>
        </p:nvPicPr>
        <p:blipFill>
          <a:blip r:embed="rId3">
            <a:alphaModFix/>
          </a:blip>
          <a:stretch>
            <a:fillRect/>
          </a:stretch>
        </p:blipFill>
        <p:spPr>
          <a:xfrm>
            <a:off x="0" y="0"/>
            <a:ext cx="9144000" cy="5143499"/>
          </a:xfrm>
          <a:prstGeom prst="rect">
            <a:avLst/>
          </a:prstGeom>
          <a:noFill/>
          <a:ln>
            <a:noFill/>
          </a:ln>
        </p:spPr>
      </p:pic>
      <p:sp>
        <p:nvSpPr>
          <p:cNvPr id="447" name="Google Shape;447;p58"/>
          <p:cNvSpPr txBox="1">
            <a:spLocks noGrp="1"/>
          </p:cNvSpPr>
          <p:nvPr>
            <p:ph type="title" idx="4294967295"/>
          </p:nvPr>
        </p:nvSpPr>
        <p:spPr>
          <a:xfrm>
            <a:off x="669900" y="279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Model 5 - Stacked Model</a:t>
            </a:r>
            <a:endParaRPr sz="2500" b="1"/>
          </a:p>
        </p:txBody>
      </p:sp>
      <p:pic>
        <p:nvPicPr>
          <p:cNvPr id="448" name="Google Shape;448;p58"/>
          <p:cNvPicPr preferRelativeResize="0"/>
          <p:nvPr/>
        </p:nvPicPr>
        <p:blipFill>
          <a:blip r:embed="rId4">
            <a:alphaModFix/>
          </a:blip>
          <a:stretch>
            <a:fillRect/>
          </a:stretch>
        </p:blipFill>
        <p:spPr>
          <a:xfrm>
            <a:off x="1266775" y="2311025"/>
            <a:ext cx="6672425" cy="681175"/>
          </a:xfrm>
          <a:prstGeom prst="rect">
            <a:avLst/>
          </a:prstGeom>
          <a:noFill/>
          <a:ln>
            <a:noFill/>
          </a:ln>
        </p:spPr>
      </p:pic>
      <p:sp>
        <p:nvSpPr>
          <p:cNvPr id="449" name="Google Shape;449;p58"/>
          <p:cNvSpPr txBox="1"/>
          <p:nvPr/>
        </p:nvSpPr>
        <p:spPr>
          <a:xfrm>
            <a:off x="1266775" y="1214813"/>
            <a:ext cx="6290100" cy="7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xo 2"/>
                <a:ea typeface="Exo 2"/>
                <a:cs typeface="Exo 2"/>
                <a:sym typeface="Exo 2"/>
              </a:rPr>
              <a:t>Used models: Random Forest, Gradient Boosting, XGBoosting</a:t>
            </a:r>
            <a:endParaRPr>
              <a:latin typeface="Exo 2"/>
              <a:ea typeface="Exo 2"/>
              <a:cs typeface="Exo 2"/>
              <a:sym typeface="Exo 2"/>
            </a:endParaRPr>
          </a:p>
        </p:txBody>
      </p:sp>
      <p:sp>
        <p:nvSpPr>
          <p:cNvPr id="450" name="Google Shape;450;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Google Shape;455;p59"/>
          <p:cNvPicPr preferRelativeResize="0"/>
          <p:nvPr/>
        </p:nvPicPr>
        <p:blipFill>
          <a:blip r:embed="rId3">
            <a:alphaModFix/>
          </a:blip>
          <a:stretch>
            <a:fillRect/>
          </a:stretch>
        </p:blipFill>
        <p:spPr>
          <a:xfrm>
            <a:off x="0" y="0"/>
            <a:ext cx="9144000" cy="5143499"/>
          </a:xfrm>
          <a:prstGeom prst="rect">
            <a:avLst/>
          </a:prstGeom>
          <a:noFill/>
          <a:ln>
            <a:noFill/>
          </a:ln>
        </p:spPr>
      </p:pic>
      <p:sp>
        <p:nvSpPr>
          <p:cNvPr id="456" name="Google Shape;456;p59"/>
          <p:cNvSpPr txBox="1">
            <a:spLocks noGrp="1"/>
          </p:cNvSpPr>
          <p:nvPr>
            <p:ph type="title" idx="4294967295"/>
          </p:nvPr>
        </p:nvSpPr>
        <p:spPr>
          <a:xfrm>
            <a:off x="669900" y="279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Model recommendation</a:t>
            </a:r>
            <a:endParaRPr sz="2500" b="1"/>
          </a:p>
        </p:txBody>
      </p:sp>
      <p:sp>
        <p:nvSpPr>
          <p:cNvPr id="457" name="Google Shape;457;p59"/>
          <p:cNvSpPr txBox="1"/>
          <p:nvPr/>
        </p:nvSpPr>
        <p:spPr>
          <a:xfrm>
            <a:off x="644200" y="3933563"/>
            <a:ext cx="6290100" cy="7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Exo 2"/>
                <a:ea typeface="Exo 2"/>
                <a:cs typeface="Exo 2"/>
                <a:sym typeface="Exo 2"/>
              </a:rPr>
              <a:t>Final selection: Gradient Boosting Model </a:t>
            </a:r>
            <a:endParaRPr sz="1500" b="1">
              <a:latin typeface="Exo 2"/>
              <a:ea typeface="Exo 2"/>
              <a:cs typeface="Exo 2"/>
              <a:sym typeface="Exo 2"/>
            </a:endParaRPr>
          </a:p>
        </p:txBody>
      </p:sp>
      <p:sp>
        <p:nvSpPr>
          <p:cNvPr id="458" name="Google Shape;458;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graphicFrame>
        <p:nvGraphicFramePr>
          <p:cNvPr id="459" name="Google Shape;459;p59"/>
          <p:cNvGraphicFramePr/>
          <p:nvPr/>
        </p:nvGraphicFramePr>
        <p:xfrm>
          <a:off x="669925" y="852400"/>
          <a:ext cx="3000000" cy="3000000"/>
        </p:xfrm>
        <a:graphic>
          <a:graphicData uri="http://schemas.openxmlformats.org/drawingml/2006/table">
            <a:tbl>
              <a:tblPr>
                <a:noFill/>
                <a:tableStyleId>{BD18594A-30E0-444B-B7B3-AFDC76A4B809}</a:tableStyleId>
              </a:tblPr>
              <a:tblGrid>
                <a:gridCol w="2542475">
                  <a:extLst>
                    <a:ext uri="{9D8B030D-6E8A-4147-A177-3AD203B41FA5}">
                      <a16:colId xmlns:a16="http://schemas.microsoft.com/office/drawing/2014/main" val="20000"/>
                    </a:ext>
                  </a:extLst>
                </a:gridCol>
                <a:gridCol w="1140125">
                  <a:extLst>
                    <a:ext uri="{9D8B030D-6E8A-4147-A177-3AD203B41FA5}">
                      <a16:colId xmlns:a16="http://schemas.microsoft.com/office/drawing/2014/main" val="20001"/>
                    </a:ext>
                  </a:extLst>
                </a:gridCol>
                <a:gridCol w="1140125">
                  <a:extLst>
                    <a:ext uri="{9D8B030D-6E8A-4147-A177-3AD203B41FA5}">
                      <a16:colId xmlns:a16="http://schemas.microsoft.com/office/drawing/2014/main" val="20002"/>
                    </a:ext>
                  </a:extLst>
                </a:gridCol>
                <a:gridCol w="1197125">
                  <a:extLst>
                    <a:ext uri="{9D8B030D-6E8A-4147-A177-3AD203B41FA5}">
                      <a16:colId xmlns:a16="http://schemas.microsoft.com/office/drawing/2014/main" val="20003"/>
                    </a:ext>
                  </a:extLst>
                </a:gridCol>
                <a:gridCol w="1140125">
                  <a:extLst>
                    <a:ext uri="{9D8B030D-6E8A-4147-A177-3AD203B41FA5}">
                      <a16:colId xmlns:a16="http://schemas.microsoft.com/office/drawing/2014/main" val="20004"/>
                    </a:ext>
                  </a:extLst>
                </a:gridCol>
                <a:gridCol w="1140125">
                  <a:extLst>
                    <a:ext uri="{9D8B030D-6E8A-4147-A177-3AD203B41FA5}">
                      <a16:colId xmlns:a16="http://schemas.microsoft.com/office/drawing/2014/main" val="20005"/>
                    </a:ext>
                  </a:extLst>
                </a:gridCol>
              </a:tblGrid>
              <a:tr h="659325">
                <a:tc>
                  <a:txBody>
                    <a:bodyPr/>
                    <a:lstStyle/>
                    <a:p>
                      <a:pPr marL="0" lvl="0" indent="0" algn="l" rtl="0">
                        <a:lnSpc>
                          <a:spcPct val="115000"/>
                        </a:lnSpc>
                        <a:spcBef>
                          <a:spcPts val="0"/>
                        </a:spcBef>
                        <a:spcAft>
                          <a:spcPts val="0"/>
                        </a:spcAft>
                        <a:buNone/>
                      </a:pPr>
                      <a:r>
                        <a:rPr lang="en" sz="1000" b="1"/>
                        <a:t>Model Name</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FF0000"/>
                          </a:solidFill>
                        </a:rPr>
                        <a:t>GBM</a:t>
                      </a:r>
                      <a:endParaRPr sz="1000" b="1">
                        <a:solidFill>
                          <a:srgbClr val="FF0000"/>
                        </a:solidFill>
                      </a:endParaRPr>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t>XGBoost</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t>Random Forest</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t>SVM</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t>Stacking model</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0"/>
                  </a:ext>
                </a:extLst>
              </a:tr>
              <a:tr h="362625">
                <a:tc>
                  <a:txBody>
                    <a:bodyPr/>
                    <a:lstStyle/>
                    <a:p>
                      <a:pPr marL="0" lvl="0" indent="0" algn="l" rtl="0">
                        <a:lnSpc>
                          <a:spcPct val="115000"/>
                        </a:lnSpc>
                        <a:spcBef>
                          <a:spcPts val="0"/>
                        </a:spcBef>
                        <a:spcAft>
                          <a:spcPts val="0"/>
                        </a:spcAft>
                        <a:buNone/>
                      </a:pPr>
                      <a:r>
                        <a:rPr lang="en" sz="1000" b="1"/>
                        <a:t>Run Time (s)</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FF0000"/>
                          </a:solidFill>
                        </a:rPr>
                        <a:t>71.5</a:t>
                      </a:r>
                      <a:endParaRPr sz="1000" b="1">
                        <a:solidFill>
                          <a:srgbClr val="FF0000"/>
                        </a:solidFill>
                      </a:endParaRPr>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115.8</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596.1</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1059</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813.8</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1"/>
                  </a:ext>
                </a:extLst>
              </a:tr>
              <a:tr h="362625">
                <a:tc>
                  <a:txBody>
                    <a:bodyPr/>
                    <a:lstStyle/>
                    <a:p>
                      <a:pPr marL="0" lvl="0" indent="0" algn="l" rtl="0">
                        <a:lnSpc>
                          <a:spcPct val="115000"/>
                        </a:lnSpc>
                        <a:spcBef>
                          <a:spcPts val="0"/>
                        </a:spcBef>
                        <a:spcAft>
                          <a:spcPts val="0"/>
                        </a:spcAft>
                        <a:buNone/>
                      </a:pPr>
                      <a:r>
                        <a:rPr lang="en" sz="1000" b="1"/>
                        <a:t>Performance - ROC AUC</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FF0000"/>
                          </a:solidFill>
                        </a:rPr>
                        <a:t>84.08%</a:t>
                      </a:r>
                      <a:endParaRPr sz="1000" b="1">
                        <a:solidFill>
                          <a:srgbClr val="FF0000"/>
                        </a:solidFill>
                      </a:endParaRPr>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84.25%</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84.82%</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69%</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84.71%</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2"/>
                  </a:ext>
                </a:extLst>
              </a:tr>
              <a:tr h="659325">
                <a:tc>
                  <a:txBody>
                    <a:bodyPr/>
                    <a:lstStyle/>
                    <a:p>
                      <a:pPr marL="0" lvl="0" indent="0" algn="l" rtl="0">
                        <a:lnSpc>
                          <a:spcPct val="115000"/>
                        </a:lnSpc>
                        <a:spcBef>
                          <a:spcPts val="0"/>
                        </a:spcBef>
                        <a:spcAft>
                          <a:spcPts val="0"/>
                        </a:spcAft>
                        <a:buNone/>
                      </a:pPr>
                      <a:r>
                        <a:rPr lang="en" sz="1000" b="1"/>
                        <a:t>Performance - Precision Recall AUC</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FF0000"/>
                          </a:solidFill>
                        </a:rPr>
                        <a:t>35.94%</a:t>
                      </a:r>
                      <a:endParaRPr sz="1000" b="1">
                        <a:solidFill>
                          <a:srgbClr val="FF0000"/>
                        </a:solidFill>
                      </a:endParaRPr>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35.11%</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36.50%</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3"/>
                  </a:ext>
                </a:extLst>
              </a:tr>
              <a:tr h="362625">
                <a:tc>
                  <a:txBody>
                    <a:bodyPr/>
                    <a:lstStyle/>
                    <a:p>
                      <a:pPr marL="0" lvl="0" indent="0" algn="l" rtl="0">
                        <a:lnSpc>
                          <a:spcPct val="115000"/>
                        </a:lnSpc>
                        <a:spcBef>
                          <a:spcPts val="0"/>
                        </a:spcBef>
                        <a:spcAft>
                          <a:spcPts val="0"/>
                        </a:spcAft>
                        <a:buNone/>
                      </a:pPr>
                      <a:r>
                        <a:rPr lang="en" sz="1000" b="1"/>
                        <a:t>Performance - F1</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FF0000"/>
                          </a:solidFill>
                        </a:rPr>
                        <a:t>0.82</a:t>
                      </a:r>
                      <a:endParaRPr sz="1000" b="1">
                        <a:solidFill>
                          <a:srgbClr val="FF0000"/>
                        </a:solidFill>
                      </a:endParaRPr>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0.87</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0.83</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0.81</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0.83</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4"/>
                  </a:ext>
                </a:extLst>
              </a:tr>
              <a:tr h="435150">
                <a:tc>
                  <a:txBody>
                    <a:bodyPr/>
                    <a:lstStyle/>
                    <a:p>
                      <a:pPr marL="0" lvl="0" indent="0" algn="l" rtl="0">
                        <a:lnSpc>
                          <a:spcPct val="115000"/>
                        </a:lnSpc>
                        <a:spcBef>
                          <a:spcPts val="0"/>
                        </a:spcBef>
                        <a:spcAft>
                          <a:spcPts val="0"/>
                        </a:spcAft>
                        <a:buNone/>
                      </a:pPr>
                      <a:r>
                        <a:rPr lang="en" sz="1000" b="1"/>
                        <a:t>Performance - Minority F1</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FF0000"/>
                          </a:solidFill>
                        </a:rPr>
                        <a:t>0.42</a:t>
                      </a:r>
                      <a:endParaRPr sz="1000" b="1">
                        <a:solidFill>
                          <a:srgbClr val="FF0000"/>
                        </a:solidFill>
                      </a:endParaRPr>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0.41</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0.42</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0.3</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1000"/>
                        <a:t>0.42</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60" name="Google Shape;460;p59"/>
          <p:cNvSpPr/>
          <p:nvPr/>
        </p:nvSpPr>
        <p:spPr>
          <a:xfrm>
            <a:off x="3539650" y="1650250"/>
            <a:ext cx="499200" cy="224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0000"/>
              </a:highlight>
            </a:endParaRPr>
          </a:p>
        </p:txBody>
      </p:sp>
      <p:sp>
        <p:nvSpPr>
          <p:cNvPr id="461" name="Google Shape;461;p59"/>
          <p:cNvSpPr/>
          <p:nvPr/>
        </p:nvSpPr>
        <p:spPr>
          <a:xfrm>
            <a:off x="5766050" y="2012875"/>
            <a:ext cx="643200" cy="224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0000"/>
              </a:highlight>
            </a:endParaRPr>
          </a:p>
        </p:txBody>
      </p:sp>
      <p:sp>
        <p:nvSpPr>
          <p:cNvPr id="462" name="Google Shape;462;p59"/>
          <p:cNvSpPr/>
          <p:nvPr/>
        </p:nvSpPr>
        <p:spPr>
          <a:xfrm>
            <a:off x="4608600" y="3034825"/>
            <a:ext cx="643200" cy="224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0000"/>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60"/>
          <p:cNvPicPr preferRelativeResize="0"/>
          <p:nvPr/>
        </p:nvPicPr>
        <p:blipFill>
          <a:blip r:embed="rId3">
            <a:alphaModFix/>
          </a:blip>
          <a:stretch>
            <a:fillRect/>
          </a:stretch>
        </p:blipFill>
        <p:spPr>
          <a:xfrm>
            <a:off x="0" y="0"/>
            <a:ext cx="9144000" cy="5143499"/>
          </a:xfrm>
          <a:prstGeom prst="rect">
            <a:avLst/>
          </a:prstGeom>
          <a:noFill/>
          <a:ln>
            <a:noFill/>
          </a:ln>
        </p:spPr>
      </p:pic>
      <p:sp>
        <p:nvSpPr>
          <p:cNvPr id="468" name="Google Shape;468;p60"/>
          <p:cNvSpPr txBox="1">
            <a:spLocks noGrp="1"/>
          </p:cNvSpPr>
          <p:nvPr>
            <p:ph type="title" idx="4294967295"/>
          </p:nvPr>
        </p:nvSpPr>
        <p:spPr>
          <a:xfrm>
            <a:off x="669900" y="279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Model recommendation</a:t>
            </a:r>
            <a:endParaRPr sz="2500" b="1"/>
          </a:p>
        </p:txBody>
      </p:sp>
      <p:sp>
        <p:nvSpPr>
          <p:cNvPr id="469" name="Google Shape;469;p60"/>
          <p:cNvSpPr txBox="1"/>
          <p:nvPr/>
        </p:nvSpPr>
        <p:spPr>
          <a:xfrm>
            <a:off x="644200" y="3933563"/>
            <a:ext cx="6290100" cy="7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Exo 2"/>
                <a:ea typeface="Exo 2"/>
                <a:cs typeface="Exo 2"/>
                <a:sym typeface="Exo 2"/>
              </a:rPr>
              <a:t>Final selection: Gradient Boosting Model </a:t>
            </a:r>
            <a:endParaRPr sz="1500" b="1">
              <a:latin typeface="Exo 2"/>
              <a:ea typeface="Exo 2"/>
              <a:cs typeface="Exo 2"/>
              <a:sym typeface="Exo 2"/>
            </a:endParaRPr>
          </a:p>
        </p:txBody>
      </p:sp>
      <p:sp>
        <p:nvSpPr>
          <p:cNvPr id="470" name="Google Shape;470;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graphicFrame>
        <p:nvGraphicFramePr>
          <p:cNvPr id="471" name="Google Shape;471;p60"/>
          <p:cNvGraphicFramePr/>
          <p:nvPr/>
        </p:nvGraphicFramePr>
        <p:xfrm>
          <a:off x="669925" y="852400"/>
          <a:ext cx="3000000" cy="3000000"/>
        </p:xfrm>
        <a:graphic>
          <a:graphicData uri="http://schemas.openxmlformats.org/drawingml/2006/table">
            <a:tbl>
              <a:tblPr>
                <a:noFill/>
                <a:tableStyleId>{BD18594A-30E0-444B-B7B3-AFDC76A4B809}</a:tableStyleId>
              </a:tblPr>
              <a:tblGrid>
                <a:gridCol w="2542475">
                  <a:extLst>
                    <a:ext uri="{9D8B030D-6E8A-4147-A177-3AD203B41FA5}">
                      <a16:colId xmlns:a16="http://schemas.microsoft.com/office/drawing/2014/main" val="20000"/>
                    </a:ext>
                  </a:extLst>
                </a:gridCol>
                <a:gridCol w="1140125">
                  <a:extLst>
                    <a:ext uri="{9D8B030D-6E8A-4147-A177-3AD203B41FA5}">
                      <a16:colId xmlns:a16="http://schemas.microsoft.com/office/drawing/2014/main" val="20001"/>
                    </a:ext>
                  </a:extLst>
                </a:gridCol>
                <a:gridCol w="1140125">
                  <a:extLst>
                    <a:ext uri="{9D8B030D-6E8A-4147-A177-3AD203B41FA5}">
                      <a16:colId xmlns:a16="http://schemas.microsoft.com/office/drawing/2014/main" val="20002"/>
                    </a:ext>
                  </a:extLst>
                </a:gridCol>
                <a:gridCol w="1197125">
                  <a:extLst>
                    <a:ext uri="{9D8B030D-6E8A-4147-A177-3AD203B41FA5}">
                      <a16:colId xmlns:a16="http://schemas.microsoft.com/office/drawing/2014/main" val="20003"/>
                    </a:ext>
                  </a:extLst>
                </a:gridCol>
                <a:gridCol w="1140125">
                  <a:extLst>
                    <a:ext uri="{9D8B030D-6E8A-4147-A177-3AD203B41FA5}">
                      <a16:colId xmlns:a16="http://schemas.microsoft.com/office/drawing/2014/main" val="20004"/>
                    </a:ext>
                  </a:extLst>
                </a:gridCol>
                <a:gridCol w="1140125">
                  <a:extLst>
                    <a:ext uri="{9D8B030D-6E8A-4147-A177-3AD203B41FA5}">
                      <a16:colId xmlns:a16="http://schemas.microsoft.com/office/drawing/2014/main" val="20005"/>
                    </a:ext>
                  </a:extLst>
                </a:gridCol>
              </a:tblGrid>
              <a:tr h="659325">
                <a:tc>
                  <a:txBody>
                    <a:bodyPr/>
                    <a:lstStyle/>
                    <a:p>
                      <a:pPr marL="0" lvl="0" indent="0" algn="l" rtl="0">
                        <a:lnSpc>
                          <a:spcPct val="115000"/>
                        </a:lnSpc>
                        <a:spcBef>
                          <a:spcPts val="0"/>
                        </a:spcBef>
                        <a:spcAft>
                          <a:spcPts val="0"/>
                        </a:spcAft>
                        <a:buNone/>
                      </a:pPr>
                      <a:r>
                        <a:rPr lang="en" sz="1000" b="1"/>
                        <a:t>Model Name</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FF0000"/>
                          </a:solidFill>
                        </a:rPr>
                        <a:t>GBM</a:t>
                      </a:r>
                      <a:endParaRPr sz="1000" b="1">
                        <a:solidFill>
                          <a:srgbClr val="FF0000"/>
                        </a:solidFill>
                      </a:endParaRPr>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t>XGBoost</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t>Random Forest</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t>SVM</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t>Stacking model</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0"/>
                  </a:ext>
                </a:extLst>
              </a:tr>
              <a:tr h="362625">
                <a:tc>
                  <a:txBody>
                    <a:bodyPr/>
                    <a:lstStyle/>
                    <a:p>
                      <a:pPr marL="0" lvl="0" indent="0" algn="l" rtl="0">
                        <a:lnSpc>
                          <a:spcPct val="115000"/>
                        </a:lnSpc>
                        <a:spcBef>
                          <a:spcPts val="0"/>
                        </a:spcBef>
                        <a:spcAft>
                          <a:spcPts val="0"/>
                        </a:spcAft>
                        <a:buNone/>
                      </a:pPr>
                      <a:r>
                        <a:rPr lang="en" sz="1000" b="1"/>
                        <a:t>Run Time (s)</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FF0000"/>
                          </a:solidFill>
                        </a:rPr>
                        <a:t>71.5</a:t>
                      </a:r>
                      <a:endParaRPr sz="1000" b="1">
                        <a:solidFill>
                          <a:srgbClr val="FF0000"/>
                        </a:solidFill>
                      </a:endParaRPr>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115.8</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596.1</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1059</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813.8</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1"/>
                  </a:ext>
                </a:extLst>
              </a:tr>
              <a:tr h="362625">
                <a:tc>
                  <a:txBody>
                    <a:bodyPr/>
                    <a:lstStyle/>
                    <a:p>
                      <a:pPr marL="0" lvl="0" indent="0" algn="l" rtl="0">
                        <a:lnSpc>
                          <a:spcPct val="115000"/>
                        </a:lnSpc>
                        <a:spcBef>
                          <a:spcPts val="0"/>
                        </a:spcBef>
                        <a:spcAft>
                          <a:spcPts val="0"/>
                        </a:spcAft>
                        <a:buNone/>
                      </a:pPr>
                      <a:r>
                        <a:rPr lang="en" sz="1000" b="1"/>
                        <a:t>Performance - ROC AUC</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FF0000"/>
                          </a:solidFill>
                        </a:rPr>
                        <a:t>84.08%</a:t>
                      </a:r>
                      <a:endParaRPr sz="1000" b="1">
                        <a:solidFill>
                          <a:srgbClr val="FF0000"/>
                        </a:solidFill>
                      </a:endParaRPr>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84.25%</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84.82%</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69%</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84.71%</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2"/>
                  </a:ext>
                </a:extLst>
              </a:tr>
              <a:tr h="659325">
                <a:tc>
                  <a:txBody>
                    <a:bodyPr/>
                    <a:lstStyle/>
                    <a:p>
                      <a:pPr marL="0" lvl="0" indent="0" algn="l" rtl="0">
                        <a:lnSpc>
                          <a:spcPct val="115000"/>
                        </a:lnSpc>
                        <a:spcBef>
                          <a:spcPts val="0"/>
                        </a:spcBef>
                        <a:spcAft>
                          <a:spcPts val="0"/>
                        </a:spcAft>
                        <a:buNone/>
                      </a:pPr>
                      <a:r>
                        <a:rPr lang="en" sz="1000" b="1"/>
                        <a:t>Performance - Precision Recall AUC</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FF0000"/>
                          </a:solidFill>
                        </a:rPr>
                        <a:t>35.94%</a:t>
                      </a:r>
                      <a:endParaRPr sz="1000" b="1">
                        <a:solidFill>
                          <a:srgbClr val="FF0000"/>
                        </a:solidFill>
                      </a:endParaRPr>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35.11%</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36.50%</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3"/>
                  </a:ext>
                </a:extLst>
              </a:tr>
              <a:tr h="362625">
                <a:tc>
                  <a:txBody>
                    <a:bodyPr/>
                    <a:lstStyle/>
                    <a:p>
                      <a:pPr marL="0" lvl="0" indent="0" algn="l" rtl="0">
                        <a:lnSpc>
                          <a:spcPct val="115000"/>
                        </a:lnSpc>
                        <a:spcBef>
                          <a:spcPts val="0"/>
                        </a:spcBef>
                        <a:spcAft>
                          <a:spcPts val="0"/>
                        </a:spcAft>
                        <a:buNone/>
                      </a:pPr>
                      <a:r>
                        <a:rPr lang="en" sz="1000" b="1"/>
                        <a:t>Performance - F1</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FF0000"/>
                          </a:solidFill>
                        </a:rPr>
                        <a:t>0.82</a:t>
                      </a:r>
                      <a:endParaRPr sz="1000" b="1">
                        <a:solidFill>
                          <a:srgbClr val="FF0000"/>
                        </a:solidFill>
                      </a:endParaRPr>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0.87</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0.83</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0.81</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0.83</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4"/>
                  </a:ext>
                </a:extLst>
              </a:tr>
              <a:tr h="435150">
                <a:tc>
                  <a:txBody>
                    <a:bodyPr/>
                    <a:lstStyle/>
                    <a:p>
                      <a:pPr marL="0" lvl="0" indent="0" algn="l" rtl="0">
                        <a:lnSpc>
                          <a:spcPct val="115000"/>
                        </a:lnSpc>
                        <a:spcBef>
                          <a:spcPts val="0"/>
                        </a:spcBef>
                        <a:spcAft>
                          <a:spcPts val="0"/>
                        </a:spcAft>
                        <a:buNone/>
                      </a:pPr>
                      <a:r>
                        <a:rPr lang="en" sz="1000" b="1"/>
                        <a:t>Performance - Minority F1</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FF0000"/>
                          </a:solidFill>
                        </a:rPr>
                        <a:t>0.42</a:t>
                      </a:r>
                      <a:endParaRPr sz="1000" b="1">
                        <a:solidFill>
                          <a:srgbClr val="FF0000"/>
                        </a:solidFill>
                      </a:endParaRPr>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0.41</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0.42</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0.3</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1000"/>
                        <a:t>0.42</a:t>
                      </a:r>
                      <a:endParaRPr sz="1000"/>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72" name="Google Shape;472;p60"/>
          <p:cNvSpPr/>
          <p:nvPr/>
        </p:nvSpPr>
        <p:spPr>
          <a:xfrm>
            <a:off x="3539650" y="1650250"/>
            <a:ext cx="499200" cy="224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0000"/>
              </a:highlight>
            </a:endParaRPr>
          </a:p>
        </p:txBody>
      </p:sp>
      <p:sp>
        <p:nvSpPr>
          <p:cNvPr id="473" name="Google Shape;473;p60"/>
          <p:cNvSpPr/>
          <p:nvPr/>
        </p:nvSpPr>
        <p:spPr>
          <a:xfrm>
            <a:off x="5766050" y="2012875"/>
            <a:ext cx="643200" cy="224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0000"/>
              </a:highlight>
            </a:endParaRPr>
          </a:p>
        </p:txBody>
      </p:sp>
      <p:sp>
        <p:nvSpPr>
          <p:cNvPr id="474" name="Google Shape;474;p60"/>
          <p:cNvSpPr/>
          <p:nvPr/>
        </p:nvSpPr>
        <p:spPr>
          <a:xfrm>
            <a:off x="4608600" y="3034825"/>
            <a:ext cx="643200" cy="224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0000"/>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1"/>
          <p:cNvSpPr txBox="1">
            <a:spLocks noGrp="1"/>
          </p:cNvSpPr>
          <p:nvPr>
            <p:ph type="ctrTitle"/>
          </p:nvPr>
        </p:nvSpPr>
        <p:spPr>
          <a:xfrm flipH="1">
            <a:off x="2747849" y="2635675"/>
            <a:ext cx="60462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ANALYTICAL APPROACH</a:t>
            </a:r>
            <a:endParaRPr/>
          </a:p>
        </p:txBody>
      </p:sp>
      <p:sp>
        <p:nvSpPr>
          <p:cNvPr id="480" name="Google Shape;480;p61"/>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cxnSp>
        <p:nvCxnSpPr>
          <p:cNvPr id="481" name="Google Shape;481;p61"/>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
        <p:nvSpPr>
          <p:cNvPr id="482" name="Google Shape;482;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487" name="Google Shape;487;p62"/>
          <p:cNvPicPr preferRelativeResize="0"/>
          <p:nvPr/>
        </p:nvPicPr>
        <p:blipFill>
          <a:blip r:embed="rId3">
            <a:alphaModFix/>
          </a:blip>
          <a:stretch>
            <a:fillRect/>
          </a:stretch>
        </p:blipFill>
        <p:spPr>
          <a:xfrm>
            <a:off x="0" y="0"/>
            <a:ext cx="9144000" cy="5143499"/>
          </a:xfrm>
          <a:prstGeom prst="rect">
            <a:avLst/>
          </a:prstGeom>
          <a:noFill/>
          <a:ln>
            <a:noFill/>
          </a:ln>
        </p:spPr>
      </p:pic>
      <p:sp>
        <p:nvSpPr>
          <p:cNvPr id="488" name="Google Shape;488;p62"/>
          <p:cNvSpPr txBox="1"/>
          <p:nvPr/>
        </p:nvSpPr>
        <p:spPr>
          <a:xfrm>
            <a:off x="6238425" y="1016425"/>
            <a:ext cx="29397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latin typeface="Exo 2"/>
                <a:ea typeface="Exo 2"/>
                <a:cs typeface="Exo 2"/>
                <a:sym typeface="Exo 2"/>
              </a:rPr>
              <a:t>Model Predict “Yes”, Actual “NO”: </a:t>
            </a:r>
            <a:endParaRPr>
              <a:latin typeface="Exo 2"/>
              <a:ea typeface="Exo 2"/>
              <a:cs typeface="Exo 2"/>
              <a:sym typeface="Exo 2"/>
            </a:endParaRPr>
          </a:p>
          <a:p>
            <a:pPr marL="0" lvl="0" indent="0" algn="l" rtl="0">
              <a:lnSpc>
                <a:spcPct val="100000"/>
              </a:lnSpc>
              <a:spcBef>
                <a:spcPts val="1600"/>
              </a:spcBef>
              <a:spcAft>
                <a:spcPts val="0"/>
              </a:spcAft>
              <a:buNone/>
            </a:pPr>
            <a:r>
              <a:rPr lang="en">
                <a:solidFill>
                  <a:schemeClr val="accent6"/>
                </a:solidFill>
                <a:latin typeface="Exo 2"/>
                <a:ea typeface="Exo 2"/>
                <a:cs typeface="Exo 2"/>
                <a:sym typeface="Exo 2"/>
              </a:rPr>
              <a:t>Customers should join EE program, but they have not.</a:t>
            </a:r>
            <a:endParaRPr>
              <a:latin typeface="Exo 2"/>
              <a:ea typeface="Exo 2"/>
              <a:cs typeface="Exo 2"/>
              <a:sym typeface="Exo 2"/>
            </a:endParaRPr>
          </a:p>
          <a:p>
            <a:pPr marL="0" lvl="0" indent="0" algn="l" rtl="0">
              <a:lnSpc>
                <a:spcPct val="115000"/>
              </a:lnSpc>
              <a:spcBef>
                <a:spcPts val="1600"/>
              </a:spcBef>
              <a:spcAft>
                <a:spcPts val="0"/>
              </a:spcAft>
              <a:buNone/>
            </a:pPr>
            <a:r>
              <a:rPr lang="en">
                <a:latin typeface="Exo 2"/>
                <a:ea typeface="Exo 2"/>
                <a:cs typeface="Exo 2"/>
                <a:sym typeface="Exo 2"/>
              </a:rPr>
              <a:t>Targeted Boro: BK, QN, MN, WS</a:t>
            </a:r>
            <a:endParaRPr>
              <a:latin typeface="Exo 2"/>
              <a:ea typeface="Exo 2"/>
              <a:cs typeface="Exo 2"/>
              <a:sym typeface="Exo 2"/>
            </a:endParaRPr>
          </a:p>
          <a:p>
            <a:pPr marL="0" lvl="0" indent="0" algn="l" rtl="0">
              <a:lnSpc>
                <a:spcPct val="115000"/>
              </a:lnSpc>
              <a:spcBef>
                <a:spcPts val="1600"/>
              </a:spcBef>
              <a:spcAft>
                <a:spcPts val="1600"/>
              </a:spcAft>
              <a:buNone/>
            </a:pPr>
            <a:endParaRPr sz="1700">
              <a:latin typeface="Exo 2"/>
              <a:ea typeface="Exo 2"/>
              <a:cs typeface="Exo 2"/>
              <a:sym typeface="Exo 2"/>
            </a:endParaRPr>
          </a:p>
        </p:txBody>
      </p:sp>
      <p:sp>
        <p:nvSpPr>
          <p:cNvPr id="489" name="Google Shape;489;p62"/>
          <p:cNvSpPr txBox="1">
            <a:spLocks noGrp="1"/>
          </p:cNvSpPr>
          <p:nvPr>
            <p:ph type="title" idx="4294967295"/>
          </p:nvPr>
        </p:nvSpPr>
        <p:spPr>
          <a:xfrm>
            <a:off x="657525" y="126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t>Business interpretation - </a:t>
            </a:r>
            <a:r>
              <a:rPr lang="en" sz="2500"/>
              <a:t>Borough</a:t>
            </a:r>
            <a:endParaRPr sz="2500" b="1"/>
          </a:p>
        </p:txBody>
      </p:sp>
      <p:pic>
        <p:nvPicPr>
          <p:cNvPr id="490" name="Google Shape;490;p62"/>
          <p:cNvPicPr preferRelativeResize="0"/>
          <p:nvPr/>
        </p:nvPicPr>
        <p:blipFill>
          <a:blip r:embed="rId4">
            <a:alphaModFix/>
          </a:blip>
          <a:stretch>
            <a:fillRect/>
          </a:stretch>
        </p:blipFill>
        <p:spPr>
          <a:xfrm>
            <a:off x="718725" y="699425"/>
            <a:ext cx="5496250" cy="3774001"/>
          </a:xfrm>
          <a:prstGeom prst="rect">
            <a:avLst/>
          </a:prstGeom>
          <a:noFill/>
          <a:ln>
            <a:noFill/>
          </a:ln>
        </p:spPr>
      </p:pic>
      <p:sp>
        <p:nvSpPr>
          <p:cNvPr id="491" name="Google Shape;491;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Google Shape;496;p63"/>
          <p:cNvPicPr preferRelativeResize="0"/>
          <p:nvPr/>
        </p:nvPicPr>
        <p:blipFill>
          <a:blip r:embed="rId3">
            <a:alphaModFix/>
          </a:blip>
          <a:stretch>
            <a:fillRect/>
          </a:stretch>
        </p:blipFill>
        <p:spPr>
          <a:xfrm>
            <a:off x="0" y="0"/>
            <a:ext cx="9144000" cy="5143499"/>
          </a:xfrm>
          <a:prstGeom prst="rect">
            <a:avLst/>
          </a:prstGeom>
          <a:noFill/>
          <a:ln>
            <a:noFill/>
          </a:ln>
        </p:spPr>
      </p:pic>
      <p:grpSp>
        <p:nvGrpSpPr>
          <p:cNvPr id="497" name="Google Shape;497;p63"/>
          <p:cNvGrpSpPr/>
          <p:nvPr/>
        </p:nvGrpSpPr>
        <p:grpSpPr>
          <a:xfrm>
            <a:off x="946400" y="1574675"/>
            <a:ext cx="1746300" cy="2324502"/>
            <a:chOff x="4876625" y="1507863"/>
            <a:chExt cx="1746300" cy="2324502"/>
          </a:xfrm>
        </p:grpSpPr>
        <p:pic>
          <p:nvPicPr>
            <p:cNvPr id="498" name="Google Shape;498;p63"/>
            <p:cNvPicPr preferRelativeResize="0"/>
            <p:nvPr/>
          </p:nvPicPr>
          <p:blipFill>
            <a:blip r:embed="rId4">
              <a:alphaModFix/>
            </a:blip>
            <a:stretch>
              <a:fillRect/>
            </a:stretch>
          </p:blipFill>
          <p:spPr>
            <a:xfrm>
              <a:off x="4981150" y="1950775"/>
              <a:ext cx="1203350" cy="1881590"/>
            </a:xfrm>
            <a:prstGeom prst="rect">
              <a:avLst/>
            </a:prstGeom>
            <a:noFill/>
            <a:ln>
              <a:noFill/>
            </a:ln>
          </p:spPr>
        </p:pic>
        <p:sp>
          <p:nvSpPr>
            <p:cNvPr id="499" name="Google Shape;499;p63"/>
            <p:cNvSpPr txBox="1"/>
            <p:nvPr/>
          </p:nvSpPr>
          <p:spPr>
            <a:xfrm>
              <a:off x="4876625" y="1507863"/>
              <a:ext cx="1746300" cy="3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Exo 2"/>
                  <a:ea typeface="Exo 2"/>
                  <a:cs typeface="Exo 2"/>
                  <a:sym typeface="Exo 2"/>
                </a:rPr>
                <a:t>Zip code         Count</a:t>
              </a:r>
              <a:endParaRPr sz="1100">
                <a:latin typeface="Exo 2"/>
                <a:ea typeface="Exo 2"/>
                <a:cs typeface="Exo 2"/>
                <a:sym typeface="Exo 2"/>
              </a:endParaRPr>
            </a:p>
          </p:txBody>
        </p:sp>
      </p:grpSp>
      <p:grpSp>
        <p:nvGrpSpPr>
          <p:cNvPr id="500" name="Google Shape;500;p63"/>
          <p:cNvGrpSpPr/>
          <p:nvPr/>
        </p:nvGrpSpPr>
        <p:grpSpPr>
          <a:xfrm>
            <a:off x="2422603" y="1322473"/>
            <a:ext cx="2580514" cy="3411476"/>
            <a:chOff x="7042725" y="1646563"/>
            <a:chExt cx="1917600" cy="2989376"/>
          </a:xfrm>
        </p:grpSpPr>
        <p:pic>
          <p:nvPicPr>
            <p:cNvPr id="501" name="Google Shape;501;p63"/>
            <p:cNvPicPr preferRelativeResize="0"/>
            <p:nvPr/>
          </p:nvPicPr>
          <p:blipFill>
            <a:blip r:embed="rId5">
              <a:alphaModFix/>
            </a:blip>
            <a:stretch>
              <a:fillRect/>
            </a:stretch>
          </p:blipFill>
          <p:spPr>
            <a:xfrm>
              <a:off x="7042725" y="1646563"/>
              <a:ext cx="1917600" cy="2989376"/>
            </a:xfrm>
            <a:prstGeom prst="rect">
              <a:avLst/>
            </a:prstGeom>
            <a:noFill/>
            <a:ln>
              <a:noFill/>
            </a:ln>
          </p:spPr>
        </p:pic>
        <p:pic>
          <p:nvPicPr>
            <p:cNvPr id="502" name="Google Shape;502;p63"/>
            <p:cNvPicPr preferRelativeResize="0"/>
            <p:nvPr/>
          </p:nvPicPr>
          <p:blipFill>
            <a:blip r:embed="rId6">
              <a:alphaModFix/>
            </a:blip>
            <a:stretch>
              <a:fillRect/>
            </a:stretch>
          </p:blipFill>
          <p:spPr>
            <a:xfrm>
              <a:off x="7042725" y="1646576"/>
              <a:ext cx="948713" cy="440700"/>
            </a:xfrm>
            <a:prstGeom prst="rect">
              <a:avLst/>
            </a:prstGeom>
            <a:noFill/>
            <a:ln>
              <a:noFill/>
            </a:ln>
          </p:spPr>
        </p:pic>
      </p:grpSp>
      <p:sp>
        <p:nvSpPr>
          <p:cNvPr id="503" name="Google Shape;503;p63"/>
          <p:cNvSpPr txBox="1"/>
          <p:nvPr/>
        </p:nvSpPr>
        <p:spPr>
          <a:xfrm>
            <a:off x="1230575" y="843650"/>
            <a:ext cx="34821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Exo 2"/>
                <a:ea typeface="Exo 2"/>
                <a:cs typeface="Exo 2"/>
                <a:sym typeface="Exo 2"/>
              </a:rPr>
              <a:t>Actual: No; Predict: Yes</a:t>
            </a:r>
            <a:endParaRPr sz="1600">
              <a:latin typeface="Exo 2"/>
              <a:ea typeface="Exo 2"/>
              <a:cs typeface="Exo 2"/>
              <a:sym typeface="Exo 2"/>
            </a:endParaRPr>
          </a:p>
          <a:p>
            <a:pPr marL="0" lvl="0" indent="0" algn="l" rtl="0">
              <a:spcBef>
                <a:spcPts val="0"/>
              </a:spcBef>
              <a:spcAft>
                <a:spcPts val="0"/>
              </a:spcAft>
              <a:buNone/>
            </a:pPr>
            <a:endParaRPr sz="1100">
              <a:solidFill>
                <a:srgbClr val="595959"/>
              </a:solidFill>
              <a:latin typeface="Exo 2"/>
              <a:ea typeface="Exo 2"/>
              <a:cs typeface="Exo 2"/>
              <a:sym typeface="Exo 2"/>
            </a:endParaRPr>
          </a:p>
          <a:p>
            <a:pPr marL="0" lvl="0" indent="0" algn="l" rtl="0">
              <a:spcBef>
                <a:spcPts val="1600"/>
              </a:spcBef>
              <a:spcAft>
                <a:spcPts val="1600"/>
              </a:spcAft>
              <a:buNone/>
            </a:pPr>
            <a:endParaRPr sz="1000">
              <a:solidFill>
                <a:srgbClr val="595959"/>
              </a:solidFill>
              <a:latin typeface="Exo 2"/>
              <a:ea typeface="Exo 2"/>
              <a:cs typeface="Exo 2"/>
              <a:sym typeface="Exo 2"/>
            </a:endParaRPr>
          </a:p>
        </p:txBody>
      </p:sp>
      <p:sp>
        <p:nvSpPr>
          <p:cNvPr id="504" name="Google Shape;504;p63"/>
          <p:cNvSpPr txBox="1"/>
          <p:nvPr/>
        </p:nvSpPr>
        <p:spPr>
          <a:xfrm>
            <a:off x="5385675" y="1448875"/>
            <a:ext cx="3896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a:solidFill>
                  <a:schemeClr val="accent6"/>
                </a:solidFill>
                <a:latin typeface="Exo 2"/>
                <a:ea typeface="Exo 2"/>
                <a:cs typeface="Exo 2"/>
                <a:sym typeface="Exo 2"/>
              </a:rPr>
              <a:t>Brooklyn area: Kings County, Williamsburg</a:t>
            </a:r>
            <a:endParaRPr>
              <a:solidFill>
                <a:schemeClr val="accent6"/>
              </a:solidFill>
              <a:latin typeface="Exo 2"/>
              <a:ea typeface="Exo 2"/>
              <a:cs typeface="Exo 2"/>
              <a:sym typeface="Exo 2"/>
            </a:endParaRPr>
          </a:p>
          <a:p>
            <a:pPr marL="0" lvl="0" indent="0" algn="l" rtl="0">
              <a:spcBef>
                <a:spcPts val="0"/>
              </a:spcBef>
              <a:spcAft>
                <a:spcPts val="0"/>
              </a:spcAft>
              <a:buClr>
                <a:schemeClr val="accent6"/>
              </a:buClr>
              <a:buSzPts val="1100"/>
              <a:buFont typeface="Arial"/>
              <a:buNone/>
            </a:pPr>
            <a:r>
              <a:rPr lang="en">
                <a:solidFill>
                  <a:schemeClr val="accent6"/>
                </a:solidFill>
                <a:latin typeface="Exo 2"/>
                <a:ea typeface="Exo 2"/>
                <a:cs typeface="Exo 2"/>
                <a:sym typeface="Exo 2"/>
              </a:rPr>
              <a:t>Queens area: LIC, Ridgewood </a:t>
            </a:r>
            <a:endParaRPr>
              <a:solidFill>
                <a:schemeClr val="accent6"/>
              </a:solidFill>
              <a:latin typeface="Exo 2"/>
              <a:ea typeface="Exo 2"/>
              <a:cs typeface="Exo 2"/>
              <a:sym typeface="Exo 2"/>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pic>
        <p:nvPicPr>
          <p:cNvPr id="505" name="Google Shape;505;p63"/>
          <p:cNvPicPr preferRelativeResize="0"/>
          <p:nvPr/>
        </p:nvPicPr>
        <p:blipFill>
          <a:blip r:embed="rId7">
            <a:alphaModFix/>
          </a:blip>
          <a:stretch>
            <a:fillRect/>
          </a:stretch>
        </p:blipFill>
        <p:spPr>
          <a:xfrm>
            <a:off x="5687450" y="2302095"/>
            <a:ext cx="3293150" cy="2431867"/>
          </a:xfrm>
          <a:prstGeom prst="rect">
            <a:avLst/>
          </a:prstGeom>
          <a:noFill/>
          <a:ln>
            <a:noFill/>
          </a:ln>
        </p:spPr>
      </p:pic>
      <p:sp>
        <p:nvSpPr>
          <p:cNvPr id="506" name="Google Shape;506;p63"/>
          <p:cNvSpPr/>
          <p:nvPr/>
        </p:nvSpPr>
        <p:spPr>
          <a:xfrm>
            <a:off x="3108800" y="3535600"/>
            <a:ext cx="1746300" cy="1008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63"/>
          <p:cNvCxnSpPr/>
          <p:nvPr/>
        </p:nvCxnSpPr>
        <p:spPr>
          <a:xfrm rot="10800000" flipH="1">
            <a:off x="4855100" y="2281300"/>
            <a:ext cx="832500" cy="1254300"/>
          </a:xfrm>
          <a:prstGeom prst="straightConnector1">
            <a:avLst/>
          </a:prstGeom>
          <a:noFill/>
          <a:ln w="28575" cap="flat" cmpd="sng">
            <a:solidFill>
              <a:srgbClr val="000000"/>
            </a:solidFill>
            <a:prstDash val="solid"/>
            <a:round/>
            <a:headEnd type="none" w="med" len="med"/>
            <a:tailEnd type="none" w="med" len="med"/>
          </a:ln>
        </p:spPr>
      </p:cxnSp>
      <p:cxnSp>
        <p:nvCxnSpPr>
          <p:cNvPr id="508" name="Google Shape;508;p63"/>
          <p:cNvCxnSpPr/>
          <p:nvPr/>
        </p:nvCxnSpPr>
        <p:spPr>
          <a:xfrm>
            <a:off x="4831700" y="4543900"/>
            <a:ext cx="879300" cy="175800"/>
          </a:xfrm>
          <a:prstGeom prst="straightConnector1">
            <a:avLst/>
          </a:prstGeom>
          <a:noFill/>
          <a:ln w="28575" cap="flat" cmpd="sng">
            <a:solidFill>
              <a:srgbClr val="000000"/>
            </a:solidFill>
            <a:prstDash val="solid"/>
            <a:round/>
            <a:headEnd type="none" w="med" len="med"/>
            <a:tailEnd type="none" w="med" len="med"/>
          </a:ln>
        </p:spPr>
      </p:cxnSp>
      <p:sp>
        <p:nvSpPr>
          <p:cNvPr id="509" name="Google Shape;509;p63"/>
          <p:cNvSpPr/>
          <p:nvPr/>
        </p:nvSpPr>
        <p:spPr>
          <a:xfrm>
            <a:off x="5687450" y="2292950"/>
            <a:ext cx="3282300" cy="2426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3"/>
          <p:cNvSpPr txBox="1">
            <a:spLocks noGrp="1"/>
          </p:cNvSpPr>
          <p:nvPr>
            <p:ph type="title" idx="4294967295"/>
          </p:nvPr>
        </p:nvSpPr>
        <p:spPr>
          <a:xfrm>
            <a:off x="584875" y="170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t>Business interpretation - </a:t>
            </a:r>
            <a:r>
              <a:rPr lang="en" sz="2500"/>
              <a:t>Zip code</a:t>
            </a:r>
            <a:endParaRPr sz="2500" b="1"/>
          </a:p>
        </p:txBody>
      </p:sp>
      <p:sp>
        <p:nvSpPr>
          <p:cNvPr id="511" name="Google Shape;511;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516" name="Google Shape;516;p64"/>
          <p:cNvPicPr preferRelativeResize="0"/>
          <p:nvPr/>
        </p:nvPicPr>
        <p:blipFill>
          <a:blip r:embed="rId3">
            <a:alphaModFix/>
          </a:blip>
          <a:stretch>
            <a:fillRect/>
          </a:stretch>
        </p:blipFill>
        <p:spPr>
          <a:xfrm>
            <a:off x="0" y="0"/>
            <a:ext cx="9144000" cy="5143499"/>
          </a:xfrm>
          <a:prstGeom prst="rect">
            <a:avLst/>
          </a:prstGeom>
          <a:noFill/>
          <a:ln>
            <a:noFill/>
          </a:ln>
        </p:spPr>
      </p:pic>
      <p:sp>
        <p:nvSpPr>
          <p:cNvPr id="517" name="Google Shape;517;p64"/>
          <p:cNvSpPr txBox="1"/>
          <p:nvPr/>
        </p:nvSpPr>
        <p:spPr>
          <a:xfrm>
            <a:off x="6611575" y="1283925"/>
            <a:ext cx="2566500" cy="32049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Exo 2"/>
              <a:buChar char="●"/>
            </a:pPr>
            <a:r>
              <a:rPr lang="en">
                <a:latin typeface="Exo 2"/>
                <a:ea typeface="Exo 2"/>
                <a:cs typeface="Exo 2"/>
                <a:sym typeface="Exo 2"/>
              </a:rPr>
              <a:t>Turn on years between 10-20 years</a:t>
            </a:r>
            <a:endParaRPr>
              <a:latin typeface="Exo 2"/>
              <a:ea typeface="Exo 2"/>
              <a:cs typeface="Exo 2"/>
              <a:sym typeface="Exo 2"/>
            </a:endParaRPr>
          </a:p>
          <a:p>
            <a:pPr marL="457200" lvl="0" indent="-317500" algn="l" rtl="0">
              <a:lnSpc>
                <a:spcPct val="150000"/>
              </a:lnSpc>
              <a:spcBef>
                <a:spcPts val="0"/>
              </a:spcBef>
              <a:spcAft>
                <a:spcPts val="0"/>
              </a:spcAft>
              <a:buSzPts val="1400"/>
              <a:buFont typeface="Exo 2"/>
              <a:buChar char="●"/>
            </a:pPr>
            <a:r>
              <a:rPr lang="en">
                <a:latin typeface="Exo 2"/>
                <a:ea typeface="Exo 2"/>
                <a:cs typeface="Exo 2"/>
                <a:sym typeface="Exo 2"/>
              </a:rPr>
              <a:t>Targeted customers: turn on the electricity service around 2000 to 2010</a:t>
            </a:r>
            <a:endParaRPr>
              <a:latin typeface="Exo 2"/>
              <a:ea typeface="Exo 2"/>
              <a:cs typeface="Exo 2"/>
              <a:sym typeface="Exo 2"/>
            </a:endParaRPr>
          </a:p>
          <a:p>
            <a:pPr marL="457200" lvl="0" indent="0" algn="l" rtl="0">
              <a:spcBef>
                <a:spcPts val="0"/>
              </a:spcBef>
              <a:spcAft>
                <a:spcPts val="0"/>
              </a:spcAft>
              <a:buNone/>
            </a:pPr>
            <a:endParaRPr>
              <a:latin typeface="Exo 2"/>
              <a:ea typeface="Exo 2"/>
              <a:cs typeface="Exo 2"/>
              <a:sym typeface="Exo 2"/>
            </a:endParaRPr>
          </a:p>
        </p:txBody>
      </p:sp>
      <p:sp>
        <p:nvSpPr>
          <p:cNvPr id="518" name="Google Shape;518;p64"/>
          <p:cNvSpPr txBox="1">
            <a:spLocks noGrp="1"/>
          </p:cNvSpPr>
          <p:nvPr>
            <p:ph type="title" idx="4294967295"/>
          </p:nvPr>
        </p:nvSpPr>
        <p:spPr>
          <a:xfrm>
            <a:off x="657525" y="126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t>Business interpretation -</a:t>
            </a:r>
            <a:r>
              <a:rPr lang="en" sz="2500"/>
              <a:t> Years since joined</a:t>
            </a:r>
            <a:endParaRPr sz="2500" b="1"/>
          </a:p>
        </p:txBody>
      </p:sp>
      <p:sp>
        <p:nvSpPr>
          <p:cNvPr id="519" name="Google Shape;519;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grpSp>
        <p:nvGrpSpPr>
          <p:cNvPr id="520" name="Google Shape;520;p64"/>
          <p:cNvGrpSpPr/>
          <p:nvPr/>
        </p:nvGrpSpPr>
        <p:grpSpPr>
          <a:xfrm>
            <a:off x="591820" y="877025"/>
            <a:ext cx="6019757" cy="3329451"/>
            <a:chOff x="591800" y="877050"/>
            <a:chExt cx="6741049" cy="3279925"/>
          </a:xfrm>
        </p:grpSpPr>
        <p:pic>
          <p:nvPicPr>
            <p:cNvPr id="521" name="Google Shape;521;p64"/>
            <p:cNvPicPr preferRelativeResize="0"/>
            <p:nvPr/>
          </p:nvPicPr>
          <p:blipFill>
            <a:blip r:embed="rId4">
              <a:alphaModFix/>
            </a:blip>
            <a:stretch>
              <a:fillRect/>
            </a:stretch>
          </p:blipFill>
          <p:spPr>
            <a:xfrm>
              <a:off x="591800" y="877050"/>
              <a:ext cx="6741049" cy="3279925"/>
            </a:xfrm>
            <a:prstGeom prst="rect">
              <a:avLst/>
            </a:prstGeom>
            <a:noFill/>
            <a:ln>
              <a:noFill/>
            </a:ln>
          </p:spPr>
        </p:pic>
        <p:pic>
          <p:nvPicPr>
            <p:cNvPr id="522" name="Google Shape;522;p64"/>
            <p:cNvPicPr preferRelativeResize="0"/>
            <p:nvPr/>
          </p:nvPicPr>
          <p:blipFill>
            <a:blip r:embed="rId5">
              <a:alphaModFix/>
            </a:blip>
            <a:stretch>
              <a:fillRect/>
            </a:stretch>
          </p:blipFill>
          <p:spPr>
            <a:xfrm>
              <a:off x="5023700" y="2831100"/>
              <a:ext cx="2212700" cy="7957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65"/>
          <p:cNvPicPr preferRelativeResize="0"/>
          <p:nvPr/>
        </p:nvPicPr>
        <p:blipFill>
          <a:blip r:embed="rId3">
            <a:alphaModFix/>
          </a:blip>
          <a:stretch>
            <a:fillRect/>
          </a:stretch>
        </p:blipFill>
        <p:spPr>
          <a:xfrm>
            <a:off x="0" y="0"/>
            <a:ext cx="9144000" cy="5143499"/>
          </a:xfrm>
          <a:prstGeom prst="rect">
            <a:avLst/>
          </a:prstGeom>
          <a:noFill/>
          <a:ln>
            <a:noFill/>
          </a:ln>
        </p:spPr>
      </p:pic>
      <p:pic>
        <p:nvPicPr>
          <p:cNvPr id="528" name="Google Shape;528;p65"/>
          <p:cNvPicPr preferRelativeResize="0"/>
          <p:nvPr/>
        </p:nvPicPr>
        <p:blipFill>
          <a:blip r:embed="rId4">
            <a:alphaModFix/>
          </a:blip>
          <a:stretch>
            <a:fillRect/>
          </a:stretch>
        </p:blipFill>
        <p:spPr>
          <a:xfrm>
            <a:off x="5639923" y="699419"/>
            <a:ext cx="2343496" cy="848706"/>
          </a:xfrm>
          <a:prstGeom prst="rect">
            <a:avLst/>
          </a:prstGeom>
          <a:noFill/>
          <a:ln>
            <a:noFill/>
          </a:ln>
        </p:spPr>
      </p:pic>
      <p:sp>
        <p:nvSpPr>
          <p:cNvPr id="529" name="Google Shape;529;p65"/>
          <p:cNvSpPr/>
          <p:nvPr/>
        </p:nvSpPr>
        <p:spPr>
          <a:xfrm>
            <a:off x="5916424" y="2080826"/>
            <a:ext cx="2343600" cy="1405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5"/>
          <p:cNvSpPr txBox="1"/>
          <p:nvPr/>
        </p:nvSpPr>
        <p:spPr>
          <a:xfrm>
            <a:off x="5916425" y="2157025"/>
            <a:ext cx="2958900" cy="157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xo 2"/>
                <a:ea typeface="Exo 2"/>
                <a:cs typeface="Exo 2"/>
                <a:sym typeface="Exo 2"/>
              </a:rPr>
              <a:t>Small/Large Retail</a:t>
            </a:r>
            <a:endParaRPr>
              <a:latin typeface="Exo 2"/>
              <a:ea typeface="Exo 2"/>
              <a:cs typeface="Exo 2"/>
              <a:sym typeface="Exo 2"/>
            </a:endParaRPr>
          </a:p>
          <a:p>
            <a:pPr marL="0" lvl="0" indent="0" algn="l" rtl="0">
              <a:spcBef>
                <a:spcPts val="0"/>
              </a:spcBef>
              <a:spcAft>
                <a:spcPts val="0"/>
              </a:spcAft>
              <a:buNone/>
            </a:pPr>
            <a:r>
              <a:rPr lang="en">
                <a:latin typeface="Exo 2"/>
                <a:ea typeface="Exo 2"/>
                <a:cs typeface="Exo 2"/>
                <a:sym typeface="Exo 2"/>
              </a:rPr>
              <a:t>Restaurant</a:t>
            </a:r>
            <a:endParaRPr>
              <a:latin typeface="Exo 2"/>
              <a:ea typeface="Exo 2"/>
              <a:cs typeface="Exo 2"/>
              <a:sym typeface="Exo 2"/>
            </a:endParaRPr>
          </a:p>
          <a:p>
            <a:pPr marL="0" lvl="0" indent="0" algn="l" rtl="0">
              <a:spcBef>
                <a:spcPts val="0"/>
              </a:spcBef>
              <a:spcAft>
                <a:spcPts val="0"/>
              </a:spcAft>
              <a:buNone/>
            </a:pPr>
            <a:r>
              <a:rPr lang="en">
                <a:latin typeface="Exo 2"/>
                <a:ea typeface="Exo 2"/>
                <a:cs typeface="Exo 2"/>
                <a:sym typeface="Exo 2"/>
              </a:rPr>
              <a:t>Entertainment</a:t>
            </a:r>
            <a:endParaRPr>
              <a:latin typeface="Exo 2"/>
              <a:ea typeface="Exo 2"/>
              <a:cs typeface="Exo 2"/>
              <a:sym typeface="Exo 2"/>
            </a:endParaRPr>
          </a:p>
          <a:p>
            <a:pPr marL="0" lvl="0" indent="0" algn="l" rtl="0">
              <a:spcBef>
                <a:spcPts val="0"/>
              </a:spcBef>
              <a:spcAft>
                <a:spcPts val="0"/>
              </a:spcAft>
              <a:buNone/>
            </a:pPr>
            <a:r>
              <a:rPr lang="en">
                <a:latin typeface="Exo 2"/>
                <a:ea typeface="Exo 2"/>
                <a:cs typeface="Exo 2"/>
                <a:sym typeface="Exo 2"/>
              </a:rPr>
              <a:t>Small Office</a:t>
            </a:r>
            <a:endParaRPr>
              <a:latin typeface="Exo 2"/>
              <a:ea typeface="Exo 2"/>
              <a:cs typeface="Exo 2"/>
              <a:sym typeface="Exo 2"/>
            </a:endParaRPr>
          </a:p>
          <a:p>
            <a:pPr marL="0" lvl="0" indent="0" algn="l" rtl="0">
              <a:spcBef>
                <a:spcPts val="0"/>
              </a:spcBef>
              <a:spcAft>
                <a:spcPts val="0"/>
              </a:spcAft>
              <a:buNone/>
            </a:pPr>
            <a:r>
              <a:rPr lang="en">
                <a:latin typeface="Exo 2"/>
                <a:ea typeface="Exo 2"/>
                <a:cs typeface="Exo 2"/>
                <a:sym typeface="Exo 2"/>
              </a:rPr>
              <a:t>Warehouse/Industrial</a:t>
            </a:r>
            <a:endParaRPr>
              <a:latin typeface="Exo 2"/>
              <a:ea typeface="Exo 2"/>
              <a:cs typeface="Exo 2"/>
              <a:sym typeface="Exo 2"/>
            </a:endParaRPr>
          </a:p>
        </p:txBody>
      </p:sp>
      <p:grpSp>
        <p:nvGrpSpPr>
          <p:cNvPr id="531" name="Google Shape;531;p65"/>
          <p:cNvGrpSpPr/>
          <p:nvPr/>
        </p:nvGrpSpPr>
        <p:grpSpPr>
          <a:xfrm>
            <a:off x="898675" y="699425"/>
            <a:ext cx="4741243" cy="4000101"/>
            <a:chOff x="898675" y="699425"/>
            <a:chExt cx="4741243" cy="4000101"/>
          </a:xfrm>
        </p:grpSpPr>
        <p:pic>
          <p:nvPicPr>
            <p:cNvPr id="532" name="Google Shape;532;p65"/>
            <p:cNvPicPr preferRelativeResize="0"/>
            <p:nvPr/>
          </p:nvPicPr>
          <p:blipFill>
            <a:blip r:embed="rId5">
              <a:alphaModFix/>
            </a:blip>
            <a:stretch>
              <a:fillRect/>
            </a:stretch>
          </p:blipFill>
          <p:spPr>
            <a:xfrm>
              <a:off x="898675" y="699425"/>
              <a:ext cx="4741243" cy="4000101"/>
            </a:xfrm>
            <a:prstGeom prst="rect">
              <a:avLst/>
            </a:prstGeom>
            <a:noFill/>
            <a:ln>
              <a:noFill/>
            </a:ln>
          </p:spPr>
        </p:pic>
        <p:sp>
          <p:nvSpPr>
            <p:cNvPr id="533" name="Google Shape;533;p65"/>
            <p:cNvSpPr/>
            <p:nvPr/>
          </p:nvSpPr>
          <p:spPr>
            <a:xfrm>
              <a:off x="1423891" y="3326439"/>
              <a:ext cx="1044300" cy="1320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 name="Google Shape;534;p65"/>
          <p:cNvSpPr txBox="1">
            <a:spLocks noGrp="1"/>
          </p:cNvSpPr>
          <p:nvPr>
            <p:ph type="title" idx="4294967295"/>
          </p:nvPr>
        </p:nvSpPr>
        <p:spPr>
          <a:xfrm>
            <a:off x="657525" y="126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t>Business interpretation -</a:t>
            </a:r>
            <a:r>
              <a:rPr lang="en" sz="2500"/>
              <a:t> Customer segment</a:t>
            </a:r>
            <a:endParaRPr sz="2500" b="1"/>
          </a:p>
        </p:txBody>
      </p:sp>
      <p:sp>
        <p:nvSpPr>
          <p:cNvPr id="535" name="Google Shape;535;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7" name="Rectángulo 17">
            <a:extLst>
              <a:ext uri="{FF2B5EF4-FFF2-40B4-BE49-F238E27FC236}">
                <a16:creationId xmlns:a16="http://schemas.microsoft.com/office/drawing/2014/main" id="{40DF9B76-E19C-4E44-AC9A-EB264E501866}"/>
              </a:ext>
            </a:extLst>
          </p:cNvPr>
          <p:cNvSpPr/>
          <p:nvPr/>
        </p:nvSpPr>
        <p:spPr>
          <a:xfrm>
            <a:off x="0" y="417939"/>
            <a:ext cx="9144000" cy="638894"/>
          </a:xfrm>
          <a:prstGeom prst="rect">
            <a:avLst/>
          </a:prstGeom>
          <a:solidFill>
            <a:srgbClr val="536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500"/>
          </a:p>
        </p:txBody>
      </p:sp>
      <p:sp>
        <p:nvSpPr>
          <p:cNvPr id="287" name="Google Shape;287;p44"/>
          <p:cNvSpPr txBox="1">
            <a:spLocks noGrp="1"/>
          </p:cNvSpPr>
          <p:nvPr>
            <p:ph type="title" idx="4294967295"/>
          </p:nvPr>
        </p:nvSpPr>
        <p:spPr>
          <a:xfrm>
            <a:off x="104100" y="47507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bg1"/>
                </a:solidFill>
              </a:rPr>
              <a:t>Problem Statement </a:t>
            </a:r>
            <a:endParaRPr sz="2500" b="1" dirty="0">
              <a:solidFill>
                <a:schemeClr val="bg1"/>
              </a:solidFill>
            </a:endParaRPr>
          </a:p>
        </p:txBody>
      </p:sp>
      <p:sp>
        <p:nvSpPr>
          <p:cNvPr id="288" name="Google Shape;288;p44"/>
          <p:cNvSpPr txBox="1"/>
          <p:nvPr/>
        </p:nvSpPr>
        <p:spPr>
          <a:xfrm>
            <a:off x="520650" y="1853235"/>
            <a:ext cx="7687500" cy="30126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US" sz="1800" b="1" dirty="0">
                <a:solidFill>
                  <a:schemeClr val="dk1"/>
                </a:solidFill>
                <a:latin typeface="Exo 2"/>
                <a:sym typeface="Exo 2"/>
              </a:rPr>
              <a:t>Three objectives:</a:t>
            </a:r>
          </a:p>
          <a:p>
            <a:pPr marL="342900" lvl="0" indent="-342900" algn="l" rtl="0">
              <a:spcBef>
                <a:spcPts val="0"/>
              </a:spcBef>
              <a:spcAft>
                <a:spcPts val="0"/>
              </a:spcAft>
              <a:buFont typeface="+mj-lt"/>
              <a:buAutoNum type="arabicPeriod"/>
            </a:pPr>
            <a:endParaRPr lang="en-US" sz="1500" dirty="0">
              <a:solidFill>
                <a:schemeClr val="dk1"/>
              </a:solidFill>
              <a:latin typeface="Exo 2"/>
              <a:sym typeface="Exo 2"/>
            </a:endParaRPr>
          </a:p>
          <a:p>
            <a:pPr marL="342900" lvl="0" indent="-342900" algn="l" rtl="0">
              <a:lnSpc>
                <a:spcPct val="200000"/>
              </a:lnSpc>
              <a:spcBef>
                <a:spcPts val="0"/>
              </a:spcBef>
              <a:spcAft>
                <a:spcPts val="0"/>
              </a:spcAft>
              <a:buFont typeface="+mj-lt"/>
              <a:buAutoNum type="arabicPeriod"/>
            </a:pPr>
            <a:r>
              <a:rPr lang="en-US" sz="1500" dirty="0">
                <a:solidFill>
                  <a:schemeClr val="dk1"/>
                </a:solidFill>
                <a:latin typeface="Exo 2"/>
                <a:sym typeface="Exo 2"/>
              </a:rPr>
              <a:t>Understand the headcount for different companies with respect to time</a:t>
            </a:r>
          </a:p>
          <a:p>
            <a:pPr marL="342900" lvl="0" indent="-342900" algn="l" rtl="0">
              <a:lnSpc>
                <a:spcPct val="200000"/>
              </a:lnSpc>
              <a:spcBef>
                <a:spcPts val="0"/>
              </a:spcBef>
              <a:spcAft>
                <a:spcPts val="0"/>
              </a:spcAft>
              <a:buFont typeface="+mj-lt"/>
              <a:buAutoNum type="arabicPeriod"/>
            </a:pPr>
            <a:r>
              <a:rPr lang="en-US" sz="1500" dirty="0">
                <a:solidFill>
                  <a:schemeClr val="dk1"/>
                </a:solidFill>
                <a:latin typeface="Exo 2"/>
                <a:sym typeface="Exo 2"/>
              </a:rPr>
              <a:t>Find out main factors from the data that drive employee churn, and explain</a:t>
            </a:r>
          </a:p>
          <a:p>
            <a:pPr marL="342900" lvl="0" indent="-342900" algn="l" rtl="0">
              <a:lnSpc>
                <a:spcPct val="200000"/>
              </a:lnSpc>
              <a:spcBef>
                <a:spcPts val="0"/>
              </a:spcBef>
              <a:spcAft>
                <a:spcPts val="0"/>
              </a:spcAft>
              <a:buFont typeface="+mj-lt"/>
              <a:buAutoNum type="arabicPeriod"/>
            </a:pPr>
            <a:r>
              <a:rPr lang="en-US" sz="1500" dirty="0">
                <a:solidFill>
                  <a:schemeClr val="dk1"/>
                </a:solidFill>
                <a:latin typeface="Exo 2"/>
                <a:sym typeface="Exo 2"/>
              </a:rPr>
              <a:t>Suggest potential factors to investigate </a:t>
            </a:r>
            <a:endParaRPr sz="1500" dirty="0">
              <a:solidFill>
                <a:schemeClr val="dk1"/>
              </a:solidFill>
            </a:endParaRPr>
          </a:p>
          <a:p>
            <a:pPr marL="0" lvl="0" indent="0" algn="l" rtl="0">
              <a:spcBef>
                <a:spcPts val="0"/>
              </a:spcBef>
              <a:spcAft>
                <a:spcPts val="0"/>
              </a:spcAft>
              <a:buNone/>
            </a:pPr>
            <a:endParaRPr sz="1500" dirty="0">
              <a:solidFill>
                <a:schemeClr val="dk1"/>
              </a:solidFill>
            </a:endParaRPr>
          </a:p>
          <a:p>
            <a:pPr marL="0" lvl="0" indent="0" algn="l" rtl="0">
              <a:spcBef>
                <a:spcPts val="0"/>
              </a:spcBef>
              <a:spcAft>
                <a:spcPts val="0"/>
              </a:spcAft>
              <a:buClr>
                <a:schemeClr val="dk1"/>
              </a:buClr>
              <a:buSzPts val="1100"/>
              <a:buFont typeface="Arial"/>
              <a:buNone/>
            </a:pPr>
            <a:endParaRPr sz="1100" dirty="0">
              <a:solidFill>
                <a:schemeClr val="dk1"/>
              </a:solidFill>
            </a:endParaRPr>
          </a:p>
          <a:p>
            <a:pPr marL="0" lvl="0" indent="0" algn="l" rtl="0">
              <a:spcBef>
                <a:spcPts val="0"/>
              </a:spcBef>
              <a:spcAft>
                <a:spcPts val="0"/>
              </a:spcAft>
              <a:buNone/>
            </a:pPr>
            <a:endParaRPr dirty="0"/>
          </a:p>
        </p:txBody>
      </p:sp>
      <p:sp>
        <p:nvSpPr>
          <p:cNvPr id="289" name="Google Shape;289;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66"/>
          <p:cNvPicPr preferRelativeResize="0"/>
          <p:nvPr/>
        </p:nvPicPr>
        <p:blipFill>
          <a:blip r:embed="rId3">
            <a:alphaModFix/>
          </a:blip>
          <a:stretch>
            <a:fillRect/>
          </a:stretch>
        </p:blipFill>
        <p:spPr>
          <a:xfrm>
            <a:off x="0" y="0"/>
            <a:ext cx="9144000" cy="5143499"/>
          </a:xfrm>
          <a:prstGeom prst="rect">
            <a:avLst/>
          </a:prstGeom>
          <a:noFill/>
          <a:ln>
            <a:noFill/>
          </a:ln>
        </p:spPr>
      </p:pic>
      <p:sp>
        <p:nvSpPr>
          <p:cNvPr id="541" name="Google Shape;541;p66"/>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542" name="Google Shape;542;p6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543" name="Google Shape;543;p66"/>
          <p:cNvPicPr preferRelativeResize="0"/>
          <p:nvPr/>
        </p:nvPicPr>
        <p:blipFill>
          <a:blip r:embed="rId4">
            <a:alphaModFix/>
          </a:blip>
          <a:stretch>
            <a:fillRect/>
          </a:stretch>
        </p:blipFill>
        <p:spPr>
          <a:xfrm>
            <a:off x="824075" y="774825"/>
            <a:ext cx="4955576" cy="3593851"/>
          </a:xfrm>
          <a:prstGeom prst="rect">
            <a:avLst/>
          </a:prstGeom>
          <a:noFill/>
          <a:ln>
            <a:noFill/>
          </a:ln>
        </p:spPr>
      </p:pic>
      <p:pic>
        <p:nvPicPr>
          <p:cNvPr id="544" name="Google Shape;544;p66"/>
          <p:cNvPicPr preferRelativeResize="0"/>
          <p:nvPr/>
        </p:nvPicPr>
        <p:blipFill>
          <a:blip r:embed="rId5">
            <a:alphaModFix/>
          </a:blip>
          <a:stretch>
            <a:fillRect/>
          </a:stretch>
        </p:blipFill>
        <p:spPr>
          <a:xfrm>
            <a:off x="3899250" y="773261"/>
            <a:ext cx="1880400" cy="676203"/>
          </a:xfrm>
          <a:prstGeom prst="rect">
            <a:avLst/>
          </a:prstGeom>
          <a:noFill/>
          <a:ln>
            <a:noFill/>
          </a:ln>
        </p:spPr>
      </p:pic>
      <p:sp>
        <p:nvSpPr>
          <p:cNvPr id="545" name="Google Shape;545;p66"/>
          <p:cNvSpPr txBox="1"/>
          <p:nvPr/>
        </p:nvSpPr>
        <p:spPr>
          <a:xfrm>
            <a:off x="5828150" y="1337100"/>
            <a:ext cx="3315900" cy="1937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latin typeface="Exo 2"/>
                <a:ea typeface="Exo 2"/>
                <a:cs typeface="Exo 2"/>
                <a:sym typeface="Exo 2"/>
              </a:rPr>
              <a:t>ELSC: categorical code of type of the account.</a:t>
            </a:r>
            <a:endParaRPr>
              <a:latin typeface="Exo 2"/>
              <a:ea typeface="Exo 2"/>
              <a:cs typeface="Exo 2"/>
              <a:sym typeface="Exo 2"/>
            </a:endParaRPr>
          </a:p>
          <a:p>
            <a:pPr marL="0" lvl="0" indent="457200" algn="l" rtl="0">
              <a:lnSpc>
                <a:spcPct val="150000"/>
              </a:lnSpc>
              <a:spcBef>
                <a:spcPts val="0"/>
              </a:spcBef>
              <a:spcAft>
                <a:spcPts val="0"/>
              </a:spcAft>
              <a:buNone/>
            </a:pPr>
            <a:r>
              <a:rPr lang="en">
                <a:solidFill>
                  <a:srgbClr val="000000"/>
                </a:solidFill>
                <a:latin typeface="Exo 2"/>
                <a:ea typeface="Exo 2"/>
                <a:cs typeface="Exo 2"/>
                <a:sym typeface="Exo 2"/>
              </a:rPr>
              <a:t>9 - General Large building</a:t>
            </a:r>
            <a:endParaRPr>
              <a:solidFill>
                <a:srgbClr val="000000"/>
              </a:solidFill>
              <a:latin typeface="Exo 2"/>
              <a:ea typeface="Exo 2"/>
              <a:cs typeface="Exo 2"/>
              <a:sym typeface="Exo 2"/>
            </a:endParaRPr>
          </a:p>
          <a:p>
            <a:pPr marL="0" lvl="0" indent="457200" algn="l" rtl="0">
              <a:lnSpc>
                <a:spcPct val="150000"/>
              </a:lnSpc>
              <a:spcBef>
                <a:spcPts val="0"/>
              </a:spcBef>
              <a:spcAft>
                <a:spcPts val="0"/>
              </a:spcAft>
              <a:buNone/>
            </a:pPr>
            <a:r>
              <a:rPr lang="en">
                <a:solidFill>
                  <a:srgbClr val="000000"/>
                </a:solidFill>
                <a:latin typeface="Exo 2"/>
                <a:ea typeface="Exo 2"/>
                <a:cs typeface="Exo 2"/>
                <a:sym typeface="Exo 2"/>
              </a:rPr>
              <a:t>51 - Residential </a:t>
            </a:r>
            <a:r>
              <a:rPr lang="en">
                <a:latin typeface="Exo 2"/>
                <a:ea typeface="Exo 2"/>
                <a:cs typeface="Exo 2"/>
                <a:sym typeface="Exo 2"/>
              </a:rPr>
              <a:t>&amp;</a:t>
            </a:r>
            <a:r>
              <a:rPr lang="en">
                <a:solidFill>
                  <a:srgbClr val="000000"/>
                </a:solidFill>
                <a:latin typeface="Exo 2"/>
                <a:ea typeface="Exo 2"/>
                <a:cs typeface="Exo 2"/>
                <a:sym typeface="Exo 2"/>
              </a:rPr>
              <a:t> Religious</a:t>
            </a:r>
            <a:endParaRPr>
              <a:solidFill>
                <a:srgbClr val="000000"/>
              </a:solidFill>
              <a:latin typeface="Exo 2"/>
              <a:ea typeface="Exo 2"/>
              <a:cs typeface="Exo 2"/>
              <a:sym typeface="Exo 2"/>
            </a:endParaRPr>
          </a:p>
          <a:p>
            <a:pPr marL="0" lvl="0" indent="457200" algn="l" rtl="0">
              <a:lnSpc>
                <a:spcPct val="150000"/>
              </a:lnSpc>
              <a:spcBef>
                <a:spcPts val="0"/>
              </a:spcBef>
              <a:spcAft>
                <a:spcPts val="0"/>
              </a:spcAft>
              <a:buNone/>
            </a:pPr>
            <a:r>
              <a:rPr lang="en">
                <a:solidFill>
                  <a:srgbClr val="000000"/>
                </a:solidFill>
                <a:latin typeface="Exo 2"/>
                <a:ea typeface="Exo 2"/>
                <a:cs typeface="Exo 2"/>
                <a:sym typeface="Exo 2"/>
              </a:rPr>
              <a:t>2 - General Small Commercial    </a:t>
            </a:r>
            <a:endParaRPr>
              <a:solidFill>
                <a:srgbClr val="000000"/>
              </a:solidFill>
              <a:latin typeface="Exo 2"/>
              <a:ea typeface="Exo 2"/>
              <a:cs typeface="Exo 2"/>
              <a:sym typeface="Exo 2"/>
            </a:endParaRPr>
          </a:p>
        </p:txBody>
      </p:sp>
      <p:sp>
        <p:nvSpPr>
          <p:cNvPr id="546" name="Google Shape;546;p66"/>
          <p:cNvSpPr txBox="1">
            <a:spLocks noGrp="1"/>
          </p:cNvSpPr>
          <p:nvPr>
            <p:ph type="title" idx="4294967295"/>
          </p:nvPr>
        </p:nvSpPr>
        <p:spPr>
          <a:xfrm>
            <a:off x="7513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t>Business interpretation -</a:t>
            </a:r>
            <a:r>
              <a:rPr lang="en" sz="2500"/>
              <a:t> ELSC</a:t>
            </a:r>
            <a:endParaRPr sz="2500" b="1"/>
          </a:p>
        </p:txBody>
      </p:sp>
      <p:sp>
        <p:nvSpPr>
          <p:cNvPr id="547" name="Google Shape;547;p66"/>
          <p:cNvSpPr/>
          <p:nvPr/>
        </p:nvSpPr>
        <p:spPr>
          <a:xfrm>
            <a:off x="1209225" y="4168625"/>
            <a:ext cx="855900" cy="281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67"/>
          <p:cNvPicPr preferRelativeResize="0"/>
          <p:nvPr/>
        </p:nvPicPr>
        <p:blipFill>
          <a:blip r:embed="rId3">
            <a:alphaModFix/>
          </a:blip>
          <a:stretch>
            <a:fillRect/>
          </a:stretch>
        </p:blipFill>
        <p:spPr>
          <a:xfrm>
            <a:off x="0" y="0"/>
            <a:ext cx="9144000" cy="5143499"/>
          </a:xfrm>
          <a:prstGeom prst="rect">
            <a:avLst/>
          </a:prstGeom>
          <a:noFill/>
          <a:ln>
            <a:noFill/>
          </a:ln>
        </p:spPr>
      </p:pic>
      <p:pic>
        <p:nvPicPr>
          <p:cNvPr id="554" name="Google Shape;554;p67"/>
          <p:cNvPicPr preferRelativeResize="0"/>
          <p:nvPr/>
        </p:nvPicPr>
        <p:blipFill>
          <a:blip r:embed="rId4">
            <a:alphaModFix/>
          </a:blip>
          <a:stretch>
            <a:fillRect/>
          </a:stretch>
        </p:blipFill>
        <p:spPr>
          <a:xfrm>
            <a:off x="3703537" y="3336150"/>
            <a:ext cx="2212700" cy="795700"/>
          </a:xfrm>
          <a:prstGeom prst="rect">
            <a:avLst/>
          </a:prstGeom>
          <a:noFill/>
          <a:ln>
            <a:noFill/>
          </a:ln>
        </p:spPr>
      </p:pic>
      <p:pic>
        <p:nvPicPr>
          <p:cNvPr id="555" name="Google Shape;555;p67"/>
          <p:cNvPicPr preferRelativeResize="0"/>
          <p:nvPr/>
        </p:nvPicPr>
        <p:blipFill>
          <a:blip r:embed="rId5">
            <a:alphaModFix/>
          </a:blip>
          <a:stretch>
            <a:fillRect/>
          </a:stretch>
        </p:blipFill>
        <p:spPr>
          <a:xfrm rot="5400000">
            <a:off x="1857412" y="-45087"/>
            <a:ext cx="3354825" cy="5407250"/>
          </a:xfrm>
          <a:prstGeom prst="rect">
            <a:avLst/>
          </a:prstGeom>
          <a:noFill/>
          <a:ln>
            <a:noFill/>
          </a:ln>
        </p:spPr>
      </p:pic>
      <p:sp>
        <p:nvSpPr>
          <p:cNvPr id="556" name="Google Shape;556;p67"/>
          <p:cNvSpPr txBox="1">
            <a:spLocks noGrp="1"/>
          </p:cNvSpPr>
          <p:nvPr>
            <p:ph type="title" idx="4294967295"/>
          </p:nvPr>
        </p:nvSpPr>
        <p:spPr>
          <a:xfrm>
            <a:off x="657525" y="126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t>Business interpretation -</a:t>
            </a:r>
            <a:r>
              <a:rPr lang="en" sz="2500"/>
              <a:t> Billed demand</a:t>
            </a:r>
            <a:endParaRPr sz="2500" b="1"/>
          </a:p>
        </p:txBody>
      </p:sp>
      <p:sp>
        <p:nvSpPr>
          <p:cNvPr id="557" name="Google Shape;557;p67"/>
          <p:cNvSpPr txBox="1"/>
          <p:nvPr/>
        </p:nvSpPr>
        <p:spPr>
          <a:xfrm>
            <a:off x="6238450" y="1659875"/>
            <a:ext cx="2567400" cy="832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Exo 2"/>
              <a:buChar char="●"/>
            </a:pPr>
            <a:r>
              <a:rPr lang="en">
                <a:latin typeface="Exo 2"/>
                <a:ea typeface="Exo 2"/>
                <a:cs typeface="Exo 2"/>
                <a:sym typeface="Exo 2"/>
              </a:rPr>
              <a:t>Monthly average billed demand &lt; 100 kW</a:t>
            </a:r>
            <a:endParaRPr>
              <a:latin typeface="Exo 2"/>
              <a:ea typeface="Exo 2"/>
              <a:cs typeface="Exo 2"/>
              <a:sym typeface="Exo 2"/>
            </a:endParaRPr>
          </a:p>
        </p:txBody>
      </p:sp>
      <p:sp>
        <p:nvSpPr>
          <p:cNvPr id="558" name="Google Shape;558;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68"/>
          <p:cNvPicPr preferRelativeResize="0"/>
          <p:nvPr/>
        </p:nvPicPr>
        <p:blipFill>
          <a:blip r:embed="rId3">
            <a:alphaModFix/>
          </a:blip>
          <a:stretch>
            <a:fillRect/>
          </a:stretch>
        </p:blipFill>
        <p:spPr>
          <a:xfrm>
            <a:off x="0" y="0"/>
            <a:ext cx="9144000" cy="5143499"/>
          </a:xfrm>
          <a:prstGeom prst="rect">
            <a:avLst/>
          </a:prstGeom>
          <a:noFill/>
          <a:ln>
            <a:noFill/>
          </a:ln>
        </p:spPr>
      </p:pic>
      <p:pic>
        <p:nvPicPr>
          <p:cNvPr id="564" name="Google Shape;564;p68"/>
          <p:cNvPicPr preferRelativeResize="0"/>
          <p:nvPr/>
        </p:nvPicPr>
        <p:blipFill>
          <a:blip r:embed="rId4">
            <a:alphaModFix/>
          </a:blip>
          <a:stretch>
            <a:fillRect/>
          </a:stretch>
        </p:blipFill>
        <p:spPr>
          <a:xfrm>
            <a:off x="6733176" y="699425"/>
            <a:ext cx="2113825" cy="760150"/>
          </a:xfrm>
          <a:prstGeom prst="rect">
            <a:avLst/>
          </a:prstGeom>
          <a:noFill/>
          <a:ln>
            <a:noFill/>
          </a:ln>
        </p:spPr>
      </p:pic>
      <p:sp>
        <p:nvSpPr>
          <p:cNvPr id="565" name="Google Shape;565;p68"/>
          <p:cNvSpPr txBox="1">
            <a:spLocks noGrp="1"/>
          </p:cNvSpPr>
          <p:nvPr>
            <p:ph type="title" idx="4294967295"/>
          </p:nvPr>
        </p:nvSpPr>
        <p:spPr>
          <a:xfrm>
            <a:off x="657525" y="126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t>Business interpretation -</a:t>
            </a:r>
            <a:r>
              <a:rPr lang="en" sz="2500"/>
              <a:t> Billed amount</a:t>
            </a:r>
            <a:endParaRPr sz="2500" b="1"/>
          </a:p>
        </p:txBody>
      </p:sp>
      <p:grpSp>
        <p:nvGrpSpPr>
          <p:cNvPr id="566" name="Google Shape;566;p68"/>
          <p:cNvGrpSpPr/>
          <p:nvPr/>
        </p:nvGrpSpPr>
        <p:grpSpPr>
          <a:xfrm>
            <a:off x="989461" y="1519663"/>
            <a:ext cx="7570426" cy="2104175"/>
            <a:chOff x="966036" y="1926000"/>
            <a:chExt cx="7570426" cy="2104175"/>
          </a:xfrm>
        </p:grpSpPr>
        <p:pic>
          <p:nvPicPr>
            <p:cNvPr id="567" name="Google Shape;567;p68"/>
            <p:cNvPicPr preferRelativeResize="0"/>
            <p:nvPr/>
          </p:nvPicPr>
          <p:blipFill>
            <a:blip r:embed="rId5">
              <a:alphaModFix/>
            </a:blip>
            <a:stretch>
              <a:fillRect/>
            </a:stretch>
          </p:blipFill>
          <p:spPr>
            <a:xfrm>
              <a:off x="966036" y="1926000"/>
              <a:ext cx="1297675" cy="2104175"/>
            </a:xfrm>
            <a:prstGeom prst="rect">
              <a:avLst/>
            </a:prstGeom>
            <a:noFill/>
            <a:ln>
              <a:noFill/>
            </a:ln>
          </p:spPr>
        </p:pic>
        <p:pic>
          <p:nvPicPr>
            <p:cNvPr id="568" name="Google Shape;568;p68"/>
            <p:cNvPicPr preferRelativeResize="0"/>
            <p:nvPr/>
          </p:nvPicPr>
          <p:blipFill>
            <a:blip r:embed="rId6">
              <a:alphaModFix/>
            </a:blip>
            <a:stretch>
              <a:fillRect/>
            </a:stretch>
          </p:blipFill>
          <p:spPr>
            <a:xfrm>
              <a:off x="2501225" y="1942088"/>
              <a:ext cx="1297675" cy="2072000"/>
            </a:xfrm>
            <a:prstGeom prst="rect">
              <a:avLst/>
            </a:prstGeom>
            <a:noFill/>
            <a:ln>
              <a:noFill/>
            </a:ln>
          </p:spPr>
        </p:pic>
        <p:pic>
          <p:nvPicPr>
            <p:cNvPr id="569" name="Google Shape;569;p68"/>
            <p:cNvPicPr preferRelativeResize="0"/>
            <p:nvPr/>
          </p:nvPicPr>
          <p:blipFill>
            <a:blip r:embed="rId7">
              <a:alphaModFix/>
            </a:blip>
            <a:stretch>
              <a:fillRect/>
            </a:stretch>
          </p:blipFill>
          <p:spPr>
            <a:xfrm>
              <a:off x="4036413" y="1945650"/>
              <a:ext cx="1377425" cy="2071976"/>
            </a:xfrm>
            <a:prstGeom prst="rect">
              <a:avLst/>
            </a:prstGeom>
            <a:noFill/>
            <a:ln>
              <a:noFill/>
            </a:ln>
          </p:spPr>
        </p:pic>
        <p:pic>
          <p:nvPicPr>
            <p:cNvPr id="570" name="Google Shape;570;p68"/>
            <p:cNvPicPr preferRelativeResize="0"/>
            <p:nvPr/>
          </p:nvPicPr>
          <p:blipFill>
            <a:blip r:embed="rId8">
              <a:alphaModFix/>
            </a:blip>
            <a:stretch>
              <a:fillRect/>
            </a:stretch>
          </p:blipFill>
          <p:spPr>
            <a:xfrm>
              <a:off x="5700587" y="1952626"/>
              <a:ext cx="1297675" cy="2073377"/>
            </a:xfrm>
            <a:prstGeom prst="rect">
              <a:avLst/>
            </a:prstGeom>
            <a:noFill/>
            <a:ln>
              <a:noFill/>
            </a:ln>
          </p:spPr>
        </p:pic>
        <p:pic>
          <p:nvPicPr>
            <p:cNvPr id="571" name="Google Shape;571;p68"/>
            <p:cNvPicPr preferRelativeResize="0"/>
            <p:nvPr/>
          </p:nvPicPr>
          <p:blipFill>
            <a:blip r:embed="rId9">
              <a:alphaModFix/>
            </a:blip>
            <a:stretch>
              <a:fillRect/>
            </a:stretch>
          </p:blipFill>
          <p:spPr>
            <a:xfrm>
              <a:off x="7238787" y="1958175"/>
              <a:ext cx="1297675" cy="2061861"/>
            </a:xfrm>
            <a:prstGeom prst="rect">
              <a:avLst/>
            </a:prstGeom>
            <a:noFill/>
            <a:ln>
              <a:noFill/>
            </a:ln>
          </p:spPr>
        </p:pic>
      </p:grpSp>
      <p:sp>
        <p:nvSpPr>
          <p:cNvPr id="572" name="Google Shape;572;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573" name="Google Shape;573;p68"/>
          <p:cNvSpPr txBox="1"/>
          <p:nvPr/>
        </p:nvSpPr>
        <p:spPr>
          <a:xfrm>
            <a:off x="2190675" y="3784375"/>
            <a:ext cx="5454300" cy="832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Exo 2"/>
              <a:buChar char="●"/>
            </a:pPr>
            <a:r>
              <a:rPr lang="en">
                <a:latin typeface="Exo 2"/>
                <a:ea typeface="Exo 2"/>
                <a:cs typeface="Exo 2"/>
                <a:sym typeface="Exo 2"/>
              </a:rPr>
              <a:t>Average yearly billed amount around $22,000 dollars. </a:t>
            </a:r>
            <a:endParaRPr>
              <a:latin typeface="Exo 2"/>
              <a:ea typeface="Exo 2"/>
              <a:cs typeface="Exo 2"/>
              <a:sym typeface="Exo 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69"/>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STRATEGY</a:t>
            </a:r>
            <a:endParaRPr/>
          </a:p>
        </p:txBody>
      </p:sp>
      <p:sp>
        <p:nvSpPr>
          <p:cNvPr id="579" name="Google Shape;579;p69"/>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cxnSp>
        <p:nvCxnSpPr>
          <p:cNvPr id="580" name="Google Shape;580;p69"/>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581" name="Google Shape;581;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586" name="Google Shape;586;p70"/>
          <p:cNvPicPr preferRelativeResize="0"/>
          <p:nvPr/>
        </p:nvPicPr>
        <p:blipFill>
          <a:blip r:embed="rId3">
            <a:alphaModFix/>
          </a:blip>
          <a:stretch>
            <a:fillRect/>
          </a:stretch>
        </p:blipFill>
        <p:spPr>
          <a:xfrm>
            <a:off x="0" y="0"/>
            <a:ext cx="9144000" cy="5143499"/>
          </a:xfrm>
          <a:prstGeom prst="rect">
            <a:avLst/>
          </a:prstGeom>
          <a:noFill/>
          <a:ln>
            <a:noFill/>
          </a:ln>
        </p:spPr>
      </p:pic>
      <p:sp>
        <p:nvSpPr>
          <p:cNvPr id="587" name="Google Shape;587;p70"/>
          <p:cNvSpPr txBox="1">
            <a:spLocks noGrp="1"/>
          </p:cNvSpPr>
          <p:nvPr>
            <p:ph type="title" idx="4294967295"/>
          </p:nvPr>
        </p:nvSpPr>
        <p:spPr>
          <a:xfrm>
            <a:off x="669900" y="279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Recommendation</a:t>
            </a:r>
            <a:endParaRPr sz="2500" b="1"/>
          </a:p>
        </p:txBody>
      </p:sp>
      <p:sp>
        <p:nvSpPr>
          <p:cNvPr id="588" name="Google Shape;588;p70"/>
          <p:cNvSpPr txBox="1"/>
          <p:nvPr/>
        </p:nvSpPr>
        <p:spPr>
          <a:xfrm>
            <a:off x="919575" y="852400"/>
            <a:ext cx="8144100" cy="37731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Roboto Condensed"/>
              <a:buChar char="❖"/>
            </a:pPr>
            <a:r>
              <a:rPr lang="en" b="1">
                <a:latin typeface="Exo 2"/>
                <a:ea typeface="Exo 2"/>
                <a:cs typeface="Exo 2"/>
                <a:sym typeface="Exo 2"/>
              </a:rPr>
              <a:t>Model Selection</a:t>
            </a:r>
            <a:endParaRPr b="1">
              <a:latin typeface="Exo 2"/>
              <a:ea typeface="Exo 2"/>
              <a:cs typeface="Exo 2"/>
              <a:sym typeface="Exo 2"/>
            </a:endParaRPr>
          </a:p>
          <a:p>
            <a:pPr marL="914400" lvl="1" indent="-317500" algn="l" rtl="0">
              <a:lnSpc>
                <a:spcPct val="150000"/>
              </a:lnSpc>
              <a:spcBef>
                <a:spcPts val="0"/>
              </a:spcBef>
              <a:spcAft>
                <a:spcPts val="0"/>
              </a:spcAft>
              <a:buSzPts val="1400"/>
              <a:buFont typeface="Exo 2"/>
              <a:buChar char="➢"/>
            </a:pPr>
            <a:r>
              <a:rPr lang="en">
                <a:latin typeface="Exo 2"/>
                <a:ea typeface="Exo 2"/>
                <a:cs typeface="Exo 2"/>
                <a:sym typeface="Exo 2"/>
              </a:rPr>
              <a:t>Gradient Boosting Model</a:t>
            </a:r>
            <a:endParaRPr>
              <a:latin typeface="Exo 2"/>
              <a:ea typeface="Exo 2"/>
              <a:cs typeface="Exo 2"/>
              <a:sym typeface="Exo 2"/>
            </a:endParaRPr>
          </a:p>
          <a:p>
            <a:pPr marL="457200" lvl="0" indent="-317500" algn="l" rtl="0">
              <a:lnSpc>
                <a:spcPct val="150000"/>
              </a:lnSpc>
              <a:spcBef>
                <a:spcPts val="0"/>
              </a:spcBef>
              <a:spcAft>
                <a:spcPts val="0"/>
              </a:spcAft>
              <a:buSzPts val="1400"/>
              <a:buFont typeface="Roboto Condensed"/>
              <a:buChar char="❖"/>
            </a:pPr>
            <a:r>
              <a:rPr lang="en" b="1">
                <a:latin typeface="Exo 2"/>
                <a:ea typeface="Exo 2"/>
                <a:cs typeface="Exo 2"/>
                <a:sym typeface="Exo 2"/>
              </a:rPr>
              <a:t>Location </a:t>
            </a:r>
            <a:endParaRPr b="1">
              <a:latin typeface="Exo 2"/>
              <a:ea typeface="Exo 2"/>
              <a:cs typeface="Exo 2"/>
              <a:sym typeface="Exo 2"/>
            </a:endParaRPr>
          </a:p>
          <a:p>
            <a:pPr marL="914400" lvl="1" indent="-317500" algn="l" rtl="0">
              <a:lnSpc>
                <a:spcPct val="150000"/>
              </a:lnSpc>
              <a:spcBef>
                <a:spcPts val="0"/>
              </a:spcBef>
              <a:spcAft>
                <a:spcPts val="0"/>
              </a:spcAft>
              <a:buSzPts val="1400"/>
              <a:buFont typeface="Roboto Condensed Light"/>
              <a:buChar char="➢"/>
            </a:pPr>
            <a:r>
              <a:rPr lang="en">
                <a:latin typeface="Exo 2"/>
                <a:ea typeface="Exo 2"/>
                <a:cs typeface="Exo 2"/>
                <a:sym typeface="Exo 2"/>
              </a:rPr>
              <a:t>Brooklyn &gt;Queens&gt; Downtown Manhattan &gt; Westchester</a:t>
            </a:r>
            <a:endParaRPr>
              <a:latin typeface="Exo 2"/>
              <a:ea typeface="Exo 2"/>
              <a:cs typeface="Exo 2"/>
              <a:sym typeface="Exo 2"/>
            </a:endParaRPr>
          </a:p>
          <a:p>
            <a:pPr marL="457200" lvl="0" indent="-317500" algn="l" rtl="0">
              <a:lnSpc>
                <a:spcPct val="150000"/>
              </a:lnSpc>
              <a:spcBef>
                <a:spcPts val="0"/>
              </a:spcBef>
              <a:spcAft>
                <a:spcPts val="0"/>
              </a:spcAft>
              <a:buSzPts val="1400"/>
              <a:buFont typeface="Exo 2"/>
              <a:buChar char="❖"/>
            </a:pPr>
            <a:r>
              <a:rPr lang="en" b="1">
                <a:latin typeface="Exo 2"/>
                <a:ea typeface="Exo 2"/>
                <a:cs typeface="Exo 2"/>
                <a:sym typeface="Exo 2"/>
              </a:rPr>
              <a:t>Customer Segment</a:t>
            </a:r>
            <a:r>
              <a:rPr lang="en">
                <a:latin typeface="Exo 2"/>
                <a:ea typeface="Exo 2"/>
                <a:cs typeface="Exo 2"/>
                <a:sym typeface="Exo 2"/>
              </a:rPr>
              <a:t> </a:t>
            </a:r>
            <a:endParaRPr>
              <a:latin typeface="Exo 2"/>
              <a:ea typeface="Exo 2"/>
              <a:cs typeface="Exo 2"/>
              <a:sym typeface="Exo 2"/>
            </a:endParaRPr>
          </a:p>
          <a:p>
            <a:pPr marL="914400" lvl="1" indent="-317500" algn="l" rtl="0">
              <a:lnSpc>
                <a:spcPct val="150000"/>
              </a:lnSpc>
              <a:spcBef>
                <a:spcPts val="0"/>
              </a:spcBef>
              <a:spcAft>
                <a:spcPts val="0"/>
              </a:spcAft>
              <a:buClr>
                <a:schemeClr val="accent6"/>
              </a:buClr>
              <a:buSzPts val="1400"/>
              <a:buFont typeface="Exo 2"/>
              <a:buChar char="➢"/>
            </a:pPr>
            <a:r>
              <a:rPr lang="en">
                <a:solidFill>
                  <a:schemeClr val="accent6"/>
                </a:solidFill>
                <a:latin typeface="Exo 2"/>
                <a:ea typeface="Exo 2"/>
                <a:cs typeface="Exo 2"/>
                <a:sym typeface="Exo 2"/>
              </a:rPr>
              <a:t>Large/Small Commercial Retails, Restaurants, Warehouses, Residential house</a:t>
            </a:r>
            <a:endParaRPr>
              <a:solidFill>
                <a:schemeClr val="accent6"/>
              </a:solidFill>
              <a:latin typeface="Exo 2"/>
              <a:ea typeface="Exo 2"/>
              <a:cs typeface="Exo 2"/>
              <a:sym typeface="Exo 2"/>
            </a:endParaRPr>
          </a:p>
          <a:p>
            <a:pPr marL="914400" lvl="1" indent="-317500" algn="l" rtl="0">
              <a:lnSpc>
                <a:spcPct val="150000"/>
              </a:lnSpc>
              <a:spcBef>
                <a:spcPts val="0"/>
              </a:spcBef>
              <a:spcAft>
                <a:spcPts val="0"/>
              </a:spcAft>
              <a:buClr>
                <a:schemeClr val="accent6"/>
              </a:buClr>
              <a:buSzPts val="1400"/>
              <a:buFont typeface="Exo 2"/>
              <a:buChar char="➢"/>
            </a:pPr>
            <a:r>
              <a:rPr lang="en">
                <a:solidFill>
                  <a:schemeClr val="accent6"/>
                </a:solidFill>
                <a:latin typeface="Exo 2"/>
                <a:ea typeface="Exo 2"/>
                <a:cs typeface="Exo 2"/>
                <a:sym typeface="Exo 2"/>
              </a:rPr>
              <a:t>Customers turn on date around 2000 - 2010</a:t>
            </a:r>
            <a:endParaRPr>
              <a:latin typeface="Exo 2"/>
              <a:ea typeface="Exo 2"/>
              <a:cs typeface="Exo 2"/>
              <a:sym typeface="Exo 2"/>
            </a:endParaRPr>
          </a:p>
          <a:p>
            <a:pPr marL="457200" lvl="0" indent="-317500" algn="l" rtl="0">
              <a:lnSpc>
                <a:spcPct val="150000"/>
              </a:lnSpc>
              <a:spcBef>
                <a:spcPts val="0"/>
              </a:spcBef>
              <a:spcAft>
                <a:spcPts val="0"/>
              </a:spcAft>
              <a:buSzPts val="1400"/>
              <a:buFont typeface="Exo 2"/>
              <a:buChar char="❖"/>
            </a:pPr>
            <a:r>
              <a:rPr lang="en" b="1">
                <a:latin typeface="Exo 2"/>
                <a:ea typeface="Exo 2"/>
                <a:cs typeface="Exo 2"/>
                <a:sym typeface="Exo 2"/>
              </a:rPr>
              <a:t>Electricity Demand &amp; Billed amount</a:t>
            </a:r>
            <a:endParaRPr b="1">
              <a:latin typeface="Exo 2"/>
              <a:ea typeface="Exo 2"/>
              <a:cs typeface="Exo 2"/>
              <a:sym typeface="Exo 2"/>
            </a:endParaRPr>
          </a:p>
          <a:p>
            <a:pPr marL="914400" lvl="1" indent="-317500" algn="l" rtl="0">
              <a:lnSpc>
                <a:spcPct val="150000"/>
              </a:lnSpc>
              <a:spcBef>
                <a:spcPts val="0"/>
              </a:spcBef>
              <a:spcAft>
                <a:spcPts val="0"/>
              </a:spcAft>
              <a:buSzPts val="1400"/>
              <a:buFont typeface="Exo 2"/>
              <a:buChar char="➢"/>
            </a:pPr>
            <a:r>
              <a:rPr lang="en">
                <a:latin typeface="Exo 2"/>
                <a:ea typeface="Exo 2"/>
                <a:cs typeface="Exo 2"/>
                <a:sym typeface="Exo 2"/>
              </a:rPr>
              <a:t>Average monthly electricity usage &lt; 100 kW</a:t>
            </a:r>
            <a:endParaRPr>
              <a:latin typeface="Exo 2"/>
              <a:ea typeface="Exo 2"/>
              <a:cs typeface="Exo 2"/>
              <a:sym typeface="Exo 2"/>
            </a:endParaRPr>
          </a:p>
          <a:p>
            <a:pPr marL="914400" lvl="1" indent="-317500" algn="l" rtl="0">
              <a:lnSpc>
                <a:spcPct val="150000"/>
              </a:lnSpc>
              <a:spcBef>
                <a:spcPts val="0"/>
              </a:spcBef>
              <a:spcAft>
                <a:spcPts val="0"/>
              </a:spcAft>
              <a:buSzPts val="1400"/>
              <a:buFont typeface="Exo 2"/>
              <a:buChar char="➢"/>
            </a:pPr>
            <a:r>
              <a:rPr lang="en">
                <a:latin typeface="Exo 2"/>
                <a:ea typeface="Exo 2"/>
                <a:cs typeface="Exo 2"/>
                <a:sym typeface="Exo 2"/>
              </a:rPr>
              <a:t>Annual billed amount around $22,000</a:t>
            </a:r>
            <a:endParaRPr>
              <a:latin typeface="Exo 2"/>
              <a:ea typeface="Exo 2"/>
              <a:cs typeface="Exo 2"/>
              <a:sym typeface="Exo 2"/>
            </a:endParaRPr>
          </a:p>
          <a:p>
            <a:pPr marL="0" lvl="0" indent="0" algn="l" rtl="0">
              <a:lnSpc>
                <a:spcPct val="150000"/>
              </a:lnSpc>
              <a:spcBef>
                <a:spcPts val="0"/>
              </a:spcBef>
              <a:spcAft>
                <a:spcPts val="0"/>
              </a:spcAft>
              <a:buNone/>
            </a:pPr>
            <a:endParaRPr>
              <a:latin typeface="Exo 2"/>
              <a:ea typeface="Exo 2"/>
              <a:cs typeface="Exo 2"/>
              <a:sym typeface="Exo 2"/>
            </a:endParaRPr>
          </a:p>
        </p:txBody>
      </p:sp>
      <p:sp>
        <p:nvSpPr>
          <p:cNvPr id="589" name="Google Shape;589;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71"/>
          <p:cNvSpPr txBox="1">
            <a:spLocks noGrp="1"/>
          </p:cNvSpPr>
          <p:nvPr>
            <p:ph type="ctrTitle"/>
          </p:nvPr>
        </p:nvSpPr>
        <p:spPr>
          <a:xfrm flipH="1">
            <a:off x="1147575" y="30783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595" name="Google Shape;595;p71"/>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cxnSp>
        <p:nvCxnSpPr>
          <p:cNvPr id="596" name="Google Shape;596;p7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597" name="Google Shape;597;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pic>
        <p:nvPicPr>
          <p:cNvPr id="602" name="Google Shape;602;p72"/>
          <p:cNvPicPr preferRelativeResize="0"/>
          <p:nvPr/>
        </p:nvPicPr>
        <p:blipFill>
          <a:blip r:embed="rId3">
            <a:alphaModFix/>
          </a:blip>
          <a:stretch>
            <a:fillRect/>
          </a:stretch>
        </p:blipFill>
        <p:spPr>
          <a:xfrm>
            <a:off x="0" y="0"/>
            <a:ext cx="9144000" cy="5143499"/>
          </a:xfrm>
          <a:prstGeom prst="rect">
            <a:avLst/>
          </a:prstGeom>
          <a:noFill/>
          <a:ln>
            <a:noFill/>
          </a:ln>
        </p:spPr>
      </p:pic>
      <p:sp>
        <p:nvSpPr>
          <p:cNvPr id="603" name="Google Shape;603;p72"/>
          <p:cNvSpPr txBox="1">
            <a:spLocks noGrp="1"/>
          </p:cNvSpPr>
          <p:nvPr>
            <p:ph type="title" idx="4294967295"/>
          </p:nvPr>
        </p:nvSpPr>
        <p:spPr>
          <a:xfrm>
            <a:off x="669900" y="279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t>Conclusion</a:t>
            </a:r>
            <a:endParaRPr sz="2500" b="1"/>
          </a:p>
        </p:txBody>
      </p:sp>
      <p:sp>
        <p:nvSpPr>
          <p:cNvPr id="604" name="Google Shape;604;p72"/>
          <p:cNvSpPr txBox="1"/>
          <p:nvPr/>
        </p:nvSpPr>
        <p:spPr>
          <a:xfrm>
            <a:off x="838550" y="842275"/>
            <a:ext cx="7886700" cy="3765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accent6"/>
              </a:buClr>
              <a:buSzPts val="1100"/>
              <a:buFont typeface="Arial"/>
              <a:buNone/>
            </a:pPr>
            <a:r>
              <a:rPr lang="en" sz="1500" b="1">
                <a:solidFill>
                  <a:schemeClr val="accent6"/>
                </a:solidFill>
                <a:latin typeface="Exo 2"/>
                <a:ea typeface="Exo 2"/>
                <a:cs typeface="Exo 2"/>
                <a:sym typeface="Exo 2"/>
              </a:rPr>
              <a:t>Objective</a:t>
            </a:r>
            <a:endParaRPr sz="1500" b="1">
              <a:solidFill>
                <a:schemeClr val="accent6"/>
              </a:solidFill>
              <a:latin typeface="Exo 2"/>
              <a:ea typeface="Exo 2"/>
              <a:cs typeface="Exo 2"/>
              <a:sym typeface="Exo 2"/>
            </a:endParaRPr>
          </a:p>
          <a:p>
            <a:pPr marL="457200" lvl="0" indent="-323850" algn="l" rtl="0">
              <a:lnSpc>
                <a:spcPct val="150000"/>
              </a:lnSpc>
              <a:spcBef>
                <a:spcPts val="0"/>
              </a:spcBef>
              <a:spcAft>
                <a:spcPts val="0"/>
              </a:spcAft>
              <a:buClr>
                <a:schemeClr val="accent6"/>
              </a:buClr>
              <a:buSzPts val="1500"/>
              <a:buFont typeface="Exo 2"/>
              <a:buChar char="●"/>
            </a:pPr>
            <a:r>
              <a:rPr lang="en" sz="1500">
                <a:solidFill>
                  <a:schemeClr val="accent6"/>
                </a:solidFill>
                <a:latin typeface="Exo 2"/>
                <a:ea typeface="Exo 2"/>
                <a:cs typeface="Exo 2"/>
                <a:sym typeface="Exo 2"/>
              </a:rPr>
              <a:t>“Construct machine learning models to find out key characteristics to detect potential customers who need to join the EE program.”</a:t>
            </a:r>
            <a:endParaRPr sz="1500">
              <a:latin typeface="Exo 2"/>
              <a:ea typeface="Exo 2"/>
              <a:cs typeface="Exo 2"/>
              <a:sym typeface="Exo 2"/>
            </a:endParaRPr>
          </a:p>
          <a:p>
            <a:pPr marL="0" lvl="0" indent="0" algn="l" rtl="0">
              <a:lnSpc>
                <a:spcPct val="150000"/>
              </a:lnSpc>
              <a:spcBef>
                <a:spcPts val="0"/>
              </a:spcBef>
              <a:spcAft>
                <a:spcPts val="0"/>
              </a:spcAft>
              <a:buNone/>
            </a:pPr>
            <a:r>
              <a:rPr lang="en" sz="1500" b="1">
                <a:latin typeface="Exo 2"/>
                <a:ea typeface="Exo 2"/>
                <a:cs typeface="Exo 2"/>
                <a:sym typeface="Exo 2"/>
              </a:rPr>
              <a:t>Challenges</a:t>
            </a:r>
            <a:endParaRPr sz="1500" b="1">
              <a:latin typeface="Exo 2"/>
              <a:ea typeface="Exo 2"/>
              <a:cs typeface="Exo 2"/>
              <a:sym typeface="Exo 2"/>
            </a:endParaRPr>
          </a:p>
          <a:p>
            <a:pPr marL="457200" lvl="0" indent="-323850" algn="l" rtl="0">
              <a:lnSpc>
                <a:spcPct val="150000"/>
              </a:lnSpc>
              <a:spcBef>
                <a:spcPts val="0"/>
              </a:spcBef>
              <a:spcAft>
                <a:spcPts val="0"/>
              </a:spcAft>
              <a:buSzPts val="1500"/>
              <a:buFont typeface="Exo 2"/>
              <a:buChar char="●"/>
            </a:pPr>
            <a:r>
              <a:rPr lang="en" sz="1500">
                <a:latin typeface="Exo 2"/>
                <a:ea typeface="Exo 2"/>
                <a:cs typeface="Exo 2"/>
                <a:sym typeface="Exo 2"/>
              </a:rPr>
              <a:t>Large datasets, Imbalanced data</a:t>
            </a:r>
            <a:endParaRPr sz="1500">
              <a:latin typeface="Exo 2"/>
              <a:ea typeface="Exo 2"/>
              <a:cs typeface="Exo 2"/>
              <a:sym typeface="Exo 2"/>
            </a:endParaRPr>
          </a:p>
          <a:p>
            <a:pPr marL="0" lvl="0" indent="0" algn="l" rtl="0">
              <a:lnSpc>
                <a:spcPct val="150000"/>
              </a:lnSpc>
              <a:spcBef>
                <a:spcPts val="0"/>
              </a:spcBef>
              <a:spcAft>
                <a:spcPts val="0"/>
              </a:spcAft>
              <a:buNone/>
            </a:pPr>
            <a:r>
              <a:rPr lang="en" sz="1500" b="1">
                <a:latin typeface="Exo 2"/>
                <a:ea typeface="Exo 2"/>
                <a:cs typeface="Exo 2"/>
                <a:sym typeface="Exo 2"/>
              </a:rPr>
              <a:t>Model Recommendation</a:t>
            </a:r>
            <a:endParaRPr sz="1500" b="1">
              <a:latin typeface="Exo 2"/>
              <a:ea typeface="Exo 2"/>
              <a:cs typeface="Exo 2"/>
              <a:sym typeface="Exo 2"/>
            </a:endParaRPr>
          </a:p>
          <a:p>
            <a:pPr marL="457200" lvl="0" indent="-323850" algn="l" rtl="0">
              <a:lnSpc>
                <a:spcPct val="150000"/>
              </a:lnSpc>
              <a:spcBef>
                <a:spcPts val="0"/>
              </a:spcBef>
              <a:spcAft>
                <a:spcPts val="0"/>
              </a:spcAft>
              <a:buSzPts val="1500"/>
              <a:buFont typeface="Exo 2"/>
              <a:buChar char="●"/>
            </a:pPr>
            <a:r>
              <a:rPr lang="en" sz="1500">
                <a:latin typeface="Exo 2"/>
                <a:ea typeface="Exo 2"/>
                <a:cs typeface="Exo 2"/>
                <a:sym typeface="Exo 2"/>
              </a:rPr>
              <a:t>Gradient Boosting Model</a:t>
            </a:r>
            <a:endParaRPr sz="1500">
              <a:solidFill>
                <a:schemeClr val="accent6"/>
              </a:solidFill>
              <a:latin typeface="Exo 2"/>
              <a:ea typeface="Exo 2"/>
              <a:cs typeface="Exo 2"/>
              <a:sym typeface="Exo 2"/>
            </a:endParaRPr>
          </a:p>
          <a:p>
            <a:pPr marL="0" lvl="0" indent="0" algn="l" rtl="0">
              <a:lnSpc>
                <a:spcPct val="150000"/>
              </a:lnSpc>
              <a:spcBef>
                <a:spcPts val="0"/>
              </a:spcBef>
              <a:spcAft>
                <a:spcPts val="0"/>
              </a:spcAft>
              <a:buNone/>
            </a:pPr>
            <a:r>
              <a:rPr lang="en" sz="1500" b="1">
                <a:solidFill>
                  <a:schemeClr val="accent6"/>
                </a:solidFill>
                <a:latin typeface="Exo 2"/>
                <a:ea typeface="Exo 2"/>
                <a:cs typeface="Exo 2"/>
                <a:sym typeface="Exo 2"/>
              </a:rPr>
              <a:t>Success Criteria</a:t>
            </a:r>
            <a:endParaRPr sz="1500" b="1">
              <a:latin typeface="Exo 2"/>
              <a:ea typeface="Exo 2"/>
              <a:cs typeface="Exo 2"/>
              <a:sym typeface="Exo 2"/>
            </a:endParaRPr>
          </a:p>
          <a:p>
            <a:pPr marL="457200" lvl="0" indent="-323850" algn="l" rtl="0">
              <a:lnSpc>
                <a:spcPct val="150000"/>
              </a:lnSpc>
              <a:spcBef>
                <a:spcPts val="0"/>
              </a:spcBef>
              <a:spcAft>
                <a:spcPts val="0"/>
              </a:spcAft>
              <a:buSzPts val="1500"/>
              <a:buFont typeface="Exo 2"/>
              <a:buChar char="●"/>
            </a:pPr>
            <a:r>
              <a:rPr lang="en" sz="1500">
                <a:latin typeface="Exo 2"/>
                <a:ea typeface="Exo 2"/>
                <a:cs typeface="Exo 2"/>
                <a:sym typeface="Exo 2"/>
              </a:rPr>
              <a:t>Recall/Precision, F1 Score, ROC AUC</a:t>
            </a:r>
            <a:endParaRPr sz="1500">
              <a:latin typeface="Exo 2"/>
              <a:ea typeface="Exo 2"/>
              <a:cs typeface="Exo 2"/>
              <a:sym typeface="Exo 2"/>
            </a:endParaRPr>
          </a:p>
          <a:p>
            <a:pPr marL="0" lvl="0" indent="0" algn="l" rtl="0">
              <a:lnSpc>
                <a:spcPct val="150000"/>
              </a:lnSpc>
              <a:spcBef>
                <a:spcPts val="0"/>
              </a:spcBef>
              <a:spcAft>
                <a:spcPts val="0"/>
              </a:spcAft>
              <a:buNone/>
            </a:pPr>
            <a:r>
              <a:rPr lang="en" sz="1500" b="1">
                <a:latin typeface="Exo 2"/>
                <a:ea typeface="Exo 2"/>
                <a:cs typeface="Exo 2"/>
                <a:sym typeface="Exo 2"/>
              </a:rPr>
              <a:t>Business Decisions</a:t>
            </a:r>
            <a:endParaRPr sz="1500" b="1">
              <a:latin typeface="Exo 2"/>
              <a:ea typeface="Exo 2"/>
              <a:cs typeface="Exo 2"/>
              <a:sym typeface="Exo 2"/>
            </a:endParaRPr>
          </a:p>
          <a:p>
            <a:pPr marL="457200" lvl="0" indent="-323850" algn="l" rtl="0">
              <a:lnSpc>
                <a:spcPct val="150000"/>
              </a:lnSpc>
              <a:spcBef>
                <a:spcPts val="0"/>
              </a:spcBef>
              <a:spcAft>
                <a:spcPts val="0"/>
              </a:spcAft>
              <a:buSzPts val="1500"/>
              <a:buFont typeface="Exo 2"/>
              <a:buChar char="●"/>
            </a:pPr>
            <a:r>
              <a:rPr lang="en" sz="1500">
                <a:latin typeface="Exo 2"/>
                <a:ea typeface="Exo 2"/>
                <a:cs typeface="Exo 2"/>
                <a:sym typeface="Exo 2"/>
              </a:rPr>
              <a:t>Locations, customer segments, </a:t>
            </a:r>
            <a:r>
              <a:rPr lang="en">
                <a:solidFill>
                  <a:schemeClr val="accent6"/>
                </a:solidFill>
                <a:latin typeface="Exo 2"/>
                <a:ea typeface="Exo 2"/>
                <a:cs typeface="Exo 2"/>
                <a:sym typeface="Exo 2"/>
              </a:rPr>
              <a:t>electricity demand, billed amount</a:t>
            </a:r>
            <a:endParaRPr sz="1500">
              <a:latin typeface="Exo 2"/>
              <a:ea typeface="Exo 2"/>
              <a:cs typeface="Exo 2"/>
              <a:sym typeface="Exo 2"/>
            </a:endParaRPr>
          </a:p>
          <a:p>
            <a:pPr marL="0" lvl="0" indent="0" algn="l" rtl="0">
              <a:lnSpc>
                <a:spcPct val="150000"/>
              </a:lnSpc>
              <a:spcBef>
                <a:spcPts val="0"/>
              </a:spcBef>
              <a:spcAft>
                <a:spcPts val="0"/>
              </a:spcAft>
              <a:buNone/>
            </a:pPr>
            <a:endParaRPr sz="1500">
              <a:latin typeface="Exo 2"/>
              <a:ea typeface="Exo 2"/>
              <a:cs typeface="Exo 2"/>
              <a:sym typeface="Exo 2"/>
            </a:endParaRPr>
          </a:p>
        </p:txBody>
      </p:sp>
      <p:sp>
        <p:nvSpPr>
          <p:cNvPr id="605" name="Google Shape;605;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cxnSp>
        <p:nvCxnSpPr>
          <p:cNvPr id="610" name="Google Shape;610;p73"/>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611" name="Google Shape;611;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pic>
        <p:nvPicPr>
          <p:cNvPr id="612" name="Google Shape;612;p73"/>
          <p:cNvPicPr preferRelativeResize="0"/>
          <p:nvPr/>
        </p:nvPicPr>
        <p:blipFill>
          <a:blip r:embed="rId3">
            <a:alphaModFix/>
          </a:blip>
          <a:stretch>
            <a:fillRect/>
          </a:stretch>
        </p:blipFill>
        <p:spPr>
          <a:xfrm>
            <a:off x="5454000" y="1477900"/>
            <a:ext cx="3575500" cy="2187700"/>
          </a:xfrm>
          <a:prstGeom prst="rect">
            <a:avLst/>
          </a:prstGeom>
          <a:noFill/>
          <a:ln>
            <a:noFill/>
          </a:ln>
        </p:spPr>
      </p:pic>
      <p:sp>
        <p:nvSpPr>
          <p:cNvPr id="613" name="Google Shape;613;p73"/>
          <p:cNvSpPr txBox="1">
            <a:spLocks noGrp="1"/>
          </p:cNvSpPr>
          <p:nvPr>
            <p:ph type="title" idx="4294967295"/>
          </p:nvPr>
        </p:nvSpPr>
        <p:spPr>
          <a:xfrm>
            <a:off x="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Model Deployment</a:t>
            </a:r>
            <a:endParaRPr sz="2500" b="1"/>
          </a:p>
        </p:txBody>
      </p:sp>
      <p:sp>
        <p:nvSpPr>
          <p:cNvPr id="614" name="Google Shape;614;p73"/>
          <p:cNvSpPr txBox="1"/>
          <p:nvPr/>
        </p:nvSpPr>
        <p:spPr>
          <a:xfrm>
            <a:off x="0" y="727425"/>
            <a:ext cx="5454000" cy="3765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accent6"/>
              </a:buClr>
              <a:buSzPts val="1100"/>
              <a:buFont typeface="Arial"/>
              <a:buNone/>
            </a:pPr>
            <a:r>
              <a:rPr lang="en" sz="1500" b="1">
                <a:solidFill>
                  <a:schemeClr val="accent6"/>
                </a:solidFill>
                <a:latin typeface="Exo 2"/>
                <a:ea typeface="Exo 2"/>
                <a:cs typeface="Exo 2"/>
                <a:sym typeface="Exo 2"/>
              </a:rPr>
              <a:t>Recommendation</a:t>
            </a:r>
            <a:endParaRPr sz="1500" b="1">
              <a:solidFill>
                <a:schemeClr val="accent6"/>
              </a:solidFill>
              <a:latin typeface="Exo 2"/>
              <a:ea typeface="Exo 2"/>
              <a:cs typeface="Exo 2"/>
              <a:sym typeface="Exo 2"/>
            </a:endParaRPr>
          </a:p>
          <a:p>
            <a:pPr marL="457200" lvl="0" indent="-323850" algn="l" rtl="0">
              <a:lnSpc>
                <a:spcPct val="150000"/>
              </a:lnSpc>
              <a:spcBef>
                <a:spcPts val="0"/>
              </a:spcBef>
              <a:spcAft>
                <a:spcPts val="0"/>
              </a:spcAft>
              <a:buClr>
                <a:schemeClr val="accent6"/>
              </a:buClr>
              <a:buSzPts val="1500"/>
              <a:buFont typeface="Exo 2"/>
              <a:buChar char="●"/>
            </a:pPr>
            <a:r>
              <a:rPr lang="en" sz="1500">
                <a:solidFill>
                  <a:schemeClr val="accent6"/>
                </a:solidFill>
                <a:latin typeface="Exo 2"/>
                <a:ea typeface="Exo 2"/>
                <a:cs typeface="Exo 2"/>
                <a:sym typeface="Exo 2"/>
              </a:rPr>
              <a:t>Leverage AWS to house building, training, testing, and deploying models altogether</a:t>
            </a:r>
            <a:endParaRPr sz="1500">
              <a:latin typeface="Exo 2"/>
              <a:ea typeface="Exo 2"/>
              <a:cs typeface="Exo 2"/>
              <a:sym typeface="Exo 2"/>
            </a:endParaRPr>
          </a:p>
          <a:p>
            <a:pPr marL="0" lvl="0" indent="0" algn="l" rtl="0">
              <a:lnSpc>
                <a:spcPct val="150000"/>
              </a:lnSpc>
              <a:spcBef>
                <a:spcPts val="0"/>
              </a:spcBef>
              <a:spcAft>
                <a:spcPts val="0"/>
              </a:spcAft>
              <a:buNone/>
            </a:pPr>
            <a:r>
              <a:rPr lang="en" sz="1500" b="1">
                <a:latin typeface="Exo 2"/>
                <a:ea typeface="Exo 2"/>
                <a:cs typeface="Exo 2"/>
                <a:sym typeface="Exo 2"/>
              </a:rPr>
              <a:t>Reason</a:t>
            </a:r>
            <a:endParaRPr sz="1500" b="1">
              <a:latin typeface="Exo 2"/>
              <a:ea typeface="Exo 2"/>
              <a:cs typeface="Exo 2"/>
              <a:sym typeface="Exo 2"/>
            </a:endParaRPr>
          </a:p>
          <a:p>
            <a:pPr marL="457200" lvl="0" indent="-323850" algn="l" rtl="0">
              <a:lnSpc>
                <a:spcPct val="150000"/>
              </a:lnSpc>
              <a:spcBef>
                <a:spcPts val="0"/>
              </a:spcBef>
              <a:spcAft>
                <a:spcPts val="0"/>
              </a:spcAft>
              <a:buSzPts val="1500"/>
              <a:buFont typeface="Exo 2"/>
              <a:buChar char="●"/>
            </a:pPr>
            <a:r>
              <a:rPr lang="en" sz="1500">
                <a:latin typeface="Exo 2"/>
                <a:ea typeface="Exo 2"/>
                <a:cs typeface="Exo 2"/>
                <a:sym typeface="Exo 2"/>
              </a:rPr>
              <a:t>Virtual machines have a bigger capacity for scaling the data</a:t>
            </a:r>
            <a:endParaRPr sz="1500">
              <a:latin typeface="Exo 2"/>
              <a:ea typeface="Exo 2"/>
              <a:cs typeface="Exo 2"/>
              <a:sym typeface="Exo 2"/>
            </a:endParaRPr>
          </a:p>
          <a:p>
            <a:pPr marL="457200" lvl="0" indent="-323850" algn="l" rtl="0">
              <a:lnSpc>
                <a:spcPct val="150000"/>
              </a:lnSpc>
              <a:spcBef>
                <a:spcPts val="0"/>
              </a:spcBef>
              <a:spcAft>
                <a:spcPts val="0"/>
              </a:spcAft>
              <a:buSzPts val="1500"/>
              <a:buFont typeface="Exo 2"/>
              <a:buChar char="●"/>
            </a:pPr>
            <a:r>
              <a:rPr lang="en" sz="1500">
                <a:latin typeface="Exo 2"/>
                <a:ea typeface="Exo 2"/>
                <a:cs typeface="Exo 2"/>
                <a:sym typeface="Exo 2"/>
              </a:rPr>
              <a:t>Easier to handle multiples steps at the same place simultaneously</a:t>
            </a:r>
            <a:endParaRPr sz="1500">
              <a:latin typeface="Exo 2"/>
              <a:ea typeface="Exo 2"/>
              <a:cs typeface="Exo 2"/>
              <a:sym typeface="Exo 2"/>
            </a:endParaRPr>
          </a:p>
          <a:p>
            <a:pPr marL="0" lvl="0" indent="0" algn="l" rtl="0">
              <a:lnSpc>
                <a:spcPct val="150000"/>
              </a:lnSpc>
              <a:spcBef>
                <a:spcPts val="0"/>
              </a:spcBef>
              <a:spcAft>
                <a:spcPts val="0"/>
              </a:spcAft>
              <a:buNone/>
            </a:pPr>
            <a:r>
              <a:rPr lang="en" sz="1500" b="1">
                <a:latin typeface="Exo 2"/>
                <a:ea typeface="Exo 2"/>
                <a:cs typeface="Exo 2"/>
                <a:sym typeface="Exo 2"/>
              </a:rPr>
              <a:t>Dash-Plotly</a:t>
            </a:r>
            <a:endParaRPr sz="1500" b="1">
              <a:latin typeface="Exo 2"/>
              <a:ea typeface="Exo 2"/>
              <a:cs typeface="Exo 2"/>
              <a:sym typeface="Exo 2"/>
            </a:endParaRPr>
          </a:p>
          <a:p>
            <a:pPr marL="457200" lvl="0" indent="-323850" algn="l" rtl="0">
              <a:lnSpc>
                <a:spcPct val="150000"/>
              </a:lnSpc>
              <a:spcBef>
                <a:spcPts val="0"/>
              </a:spcBef>
              <a:spcAft>
                <a:spcPts val="0"/>
              </a:spcAft>
              <a:buSzPts val="1500"/>
              <a:buFont typeface="Exo 2"/>
              <a:buChar char="●"/>
            </a:pPr>
            <a:r>
              <a:rPr lang="en" sz="1500">
                <a:latin typeface="Exo 2"/>
                <a:ea typeface="Exo 2"/>
                <a:cs typeface="Exo 2"/>
                <a:sym typeface="Exo 2"/>
              </a:rPr>
              <a:t>Visualize data periodically</a:t>
            </a:r>
            <a:endParaRPr sz="1500">
              <a:solidFill>
                <a:schemeClr val="accent6"/>
              </a:solidFill>
              <a:latin typeface="Exo 2"/>
              <a:ea typeface="Exo 2"/>
              <a:cs typeface="Exo 2"/>
              <a:sym typeface="Exo 2"/>
            </a:endParaRPr>
          </a:p>
          <a:p>
            <a:pPr marL="457200" lvl="0" indent="0" algn="l" rtl="0">
              <a:lnSpc>
                <a:spcPct val="150000"/>
              </a:lnSpc>
              <a:spcBef>
                <a:spcPts val="0"/>
              </a:spcBef>
              <a:spcAft>
                <a:spcPts val="0"/>
              </a:spcAft>
              <a:buNone/>
            </a:pPr>
            <a:endParaRPr sz="1500">
              <a:latin typeface="Exo 2"/>
              <a:ea typeface="Exo 2"/>
              <a:cs typeface="Exo 2"/>
              <a:sym typeface="Exo 2"/>
            </a:endParaRPr>
          </a:p>
          <a:p>
            <a:pPr marL="0" lvl="0" indent="0" algn="l" rtl="0">
              <a:lnSpc>
                <a:spcPct val="150000"/>
              </a:lnSpc>
              <a:spcBef>
                <a:spcPts val="0"/>
              </a:spcBef>
              <a:spcAft>
                <a:spcPts val="0"/>
              </a:spcAft>
              <a:buNone/>
            </a:pPr>
            <a:endParaRPr sz="1500">
              <a:latin typeface="Exo 2"/>
              <a:ea typeface="Exo 2"/>
              <a:cs typeface="Exo 2"/>
              <a:sym typeface="Exo 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4"/>
          <p:cNvSpPr txBox="1">
            <a:spLocks noGrp="1"/>
          </p:cNvSpPr>
          <p:nvPr>
            <p:ph type="ctrTitle"/>
          </p:nvPr>
        </p:nvSpPr>
        <p:spPr>
          <a:xfrm flipH="1">
            <a:off x="646603" y="11946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Thank you!</a:t>
            </a:r>
            <a:endParaRPr sz="4800"/>
          </a:p>
        </p:txBody>
      </p:sp>
      <p:cxnSp>
        <p:nvCxnSpPr>
          <p:cNvPr id="620" name="Google Shape;620;p74"/>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
        <p:nvSpPr>
          <p:cNvPr id="621" name="Google Shape;621;p74"/>
          <p:cNvSpPr txBox="1">
            <a:spLocks noGrp="1"/>
          </p:cNvSpPr>
          <p:nvPr>
            <p:ph type="subTitle" idx="1"/>
          </p:nvPr>
        </p:nvSpPr>
        <p:spPr>
          <a:xfrm>
            <a:off x="804878" y="273793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Any questions?</a:t>
            </a:r>
            <a:endParaRPr sz="1400"/>
          </a:p>
        </p:txBody>
      </p:sp>
      <p:sp>
        <p:nvSpPr>
          <p:cNvPr id="622" name="Google Shape;622;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75"/>
          <p:cNvSpPr txBox="1">
            <a:spLocks noGrp="1"/>
          </p:cNvSpPr>
          <p:nvPr>
            <p:ph type="ctrTitle"/>
          </p:nvPr>
        </p:nvSpPr>
        <p:spPr>
          <a:xfrm flipH="1">
            <a:off x="116475" y="2234750"/>
            <a:ext cx="56532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SUPPORTING MATERIAL</a:t>
            </a:r>
            <a:endParaRPr/>
          </a:p>
        </p:txBody>
      </p:sp>
      <p:cxnSp>
        <p:nvCxnSpPr>
          <p:cNvPr id="628" name="Google Shape;628;p75"/>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629" name="Google Shape;629;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5"/>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400" dirty="0"/>
              <a:t>Data Overview</a:t>
            </a:r>
            <a:endParaRPr sz="3400" dirty="0"/>
          </a:p>
        </p:txBody>
      </p:sp>
      <p:sp>
        <p:nvSpPr>
          <p:cNvPr id="295" name="Google Shape;295;p45"/>
          <p:cNvSpPr txBox="1">
            <a:spLocks noGrp="1"/>
          </p:cNvSpPr>
          <p:nvPr>
            <p:ph type="title" idx="2"/>
          </p:nvPr>
        </p:nvSpPr>
        <p:spPr>
          <a:xfrm flipH="1">
            <a:off x="1147474" y="2171450"/>
            <a:ext cx="37428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400"/>
              <a:t>02</a:t>
            </a:r>
            <a:endParaRPr sz="9400"/>
          </a:p>
        </p:txBody>
      </p:sp>
      <p:cxnSp>
        <p:nvCxnSpPr>
          <p:cNvPr id="296" name="Google Shape;296;p45"/>
          <p:cNvCxnSpPr/>
          <p:nvPr/>
        </p:nvCxnSpPr>
        <p:spPr>
          <a:xfrm>
            <a:off x="0" y="4107250"/>
            <a:ext cx="1561500" cy="0"/>
          </a:xfrm>
          <a:prstGeom prst="straightConnector1">
            <a:avLst/>
          </a:prstGeom>
          <a:noFill/>
          <a:ln w="9525" cap="flat" cmpd="sng">
            <a:solidFill>
              <a:schemeClr val="dk1"/>
            </a:solidFill>
            <a:prstDash val="solid"/>
            <a:round/>
            <a:headEnd type="none" w="med" len="med"/>
            <a:tailEnd type="none" w="med" len="med"/>
          </a:ln>
        </p:spPr>
      </p:cxnSp>
      <p:sp>
        <p:nvSpPr>
          <p:cNvPr id="297" name="Google Shape;297;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pic>
        <p:nvPicPr>
          <p:cNvPr id="634" name="Google Shape;634;p76"/>
          <p:cNvPicPr preferRelativeResize="0"/>
          <p:nvPr/>
        </p:nvPicPr>
        <p:blipFill>
          <a:blip r:embed="rId3">
            <a:alphaModFix/>
          </a:blip>
          <a:stretch>
            <a:fillRect/>
          </a:stretch>
        </p:blipFill>
        <p:spPr>
          <a:xfrm>
            <a:off x="0" y="0"/>
            <a:ext cx="9144000" cy="5143499"/>
          </a:xfrm>
          <a:prstGeom prst="rect">
            <a:avLst/>
          </a:prstGeom>
          <a:noFill/>
          <a:ln>
            <a:noFill/>
          </a:ln>
        </p:spPr>
      </p:pic>
      <p:sp>
        <p:nvSpPr>
          <p:cNvPr id="635" name="Google Shape;635;p76"/>
          <p:cNvSpPr txBox="1">
            <a:spLocks noGrp="1"/>
          </p:cNvSpPr>
          <p:nvPr>
            <p:ph type="title" idx="4294967295"/>
          </p:nvPr>
        </p:nvSpPr>
        <p:spPr>
          <a:xfrm>
            <a:off x="669900" y="279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Model interpretation</a:t>
            </a:r>
            <a:endParaRPr sz="2500" b="1"/>
          </a:p>
        </p:txBody>
      </p:sp>
      <p:sp>
        <p:nvSpPr>
          <p:cNvPr id="636" name="Google Shape;636;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pic>
        <p:nvPicPr>
          <p:cNvPr id="637" name="Google Shape;637;p76"/>
          <p:cNvPicPr preferRelativeResize="0"/>
          <p:nvPr/>
        </p:nvPicPr>
        <p:blipFill>
          <a:blip r:embed="rId4">
            <a:alphaModFix/>
          </a:blip>
          <a:stretch>
            <a:fillRect/>
          </a:stretch>
        </p:blipFill>
        <p:spPr>
          <a:xfrm>
            <a:off x="2471463" y="852400"/>
            <a:ext cx="4334275" cy="38974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642" name="Google Shape;642;p77"/>
          <p:cNvPicPr preferRelativeResize="0"/>
          <p:nvPr/>
        </p:nvPicPr>
        <p:blipFill>
          <a:blip r:embed="rId3">
            <a:alphaModFix/>
          </a:blip>
          <a:stretch>
            <a:fillRect/>
          </a:stretch>
        </p:blipFill>
        <p:spPr>
          <a:xfrm>
            <a:off x="0" y="0"/>
            <a:ext cx="9144000" cy="5143499"/>
          </a:xfrm>
          <a:prstGeom prst="rect">
            <a:avLst/>
          </a:prstGeom>
          <a:noFill/>
          <a:ln>
            <a:noFill/>
          </a:ln>
        </p:spPr>
      </p:pic>
      <p:sp>
        <p:nvSpPr>
          <p:cNvPr id="643" name="Google Shape;643;p77"/>
          <p:cNvSpPr txBox="1">
            <a:spLocks noGrp="1"/>
          </p:cNvSpPr>
          <p:nvPr>
            <p:ph type="title" idx="4294967295"/>
          </p:nvPr>
        </p:nvSpPr>
        <p:spPr>
          <a:xfrm>
            <a:off x="669900" y="279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Variable importance - GBM</a:t>
            </a:r>
            <a:endParaRPr sz="2500" b="1"/>
          </a:p>
        </p:txBody>
      </p:sp>
      <p:sp>
        <p:nvSpPr>
          <p:cNvPr id="644" name="Google Shape;644;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pic>
        <p:nvPicPr>
          <p:cNvPr id="645" name="Google Shape;645;p77"/>
          <p:cNvPicPr preferRelativeResize="0"/>
          <p:nvPr/>
        </p:nvPicPr>
        <p:blipFill>
          <a:blip r:embed="rId4">
            <a:alphaModFix/>
          </a:blip>
          <a:stretch>
            <a:fillRect/>
          </a:stretch>
        </p:blipFill>
        <p:spPr>
          <a:xfrm>
            <a:off x="2273900" y="852400"/>
            <a:ext cx="4911924" cy="3856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7" name="Rectángulo 17">
            <a:extLst>
              <a:ext uri="{FF2B5EF4-FFF2-40B4-BE49-F238E27FC236}">
                <a16:creationId xmlns:a16="http://schemas.microsoft.com/office/drawing/2014/main" id="{40DF9B76-E19C-4E44-AC9A-EB264E501866}"/>
              </a:ext>
            </a:extLst>
          </p:cNvPr>
          <p:cNvSpPr/>
          <p:nvPr/>
        </p:nvSpPr>
        <p:spPr>
          <a:xfrm>
            <a:off x="0" y="417939"/>
            <a:ext cx="9144000" cy="638894"/>
          </a:xfrm>
          <a:prstGeom prst="rect">
            <a:avLst/>
          </a:prstGeom>
          <a:solidFill>
            <a:srgbClr val="536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500"/>
          </a:p>
        </p:txBody>
      </p:sp>
      <p:sp>
        <p:nvSpPr>
          <p:cNvPr id="287" name="Google Shape;287;p44"/>
          <p:cNvSpPr txBox="1">
            <a:spLocks noGrp="1"/>
          </p:cNvSpPr>
          <p:nvPr>
            <p:ph type="title" idx="4294967295"/>
          </p:nvPr>
        </p:nvSpPr>
        <p:spPr>
          <a:xfrm>
            <a:off x="104100" y="47507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bg1"/>
                </a:solidFill>
              </a:rPr>
              <a:t>Variable Explanation</a:t>
            </a:r>
            <a:endParaRPr sz="2500" b="1" dirty="0">
              <a:solidFill>
                <a:schemeClr val="bg1"/>
              </a:solidFill>
            </a:endParaRPr>
          </a:p>
        </p:txBody>
      </p:sp>
      <p:sp>
        <p:nvSpPr>
          <p:cNvPr id="289" name="Google Shape;289;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6" name="Picture 5">
            <a:extLst>
              <a:ext uri="{FF2B5EF4-FFF2-40B4-BE49-F238E27FC236}">
                <a16:creationId xmlns:a16="http://schemas.microsoft.com/office/drawing/2014/main" id="{08583AD7-07F7-124D-918D-AF08DBE0031F}"/>
              </a:ext>
            </a:extLst>
          </p:cNvPr>
          <p:cNvPicPr>
            <a:picLocks noChangeAspect="1"/>
          </p:cNvPicPr>
          <p:nvPr/>
        </p:nvPicPr>
        <p:blipFill>
          <a:blip r:embed="rId3"/>
          <a:stretch>
            <a:fillRect/>
          </a:stretch>
        </p:blipFill>
        <p:spPr>
          <a:xfrm>
            <a:off x="876738" y="1287517"/>
            <a:ext cx="7264400" cy="2095500"/>
          </a:xfrm>
          <a:prstGeom prst="rect">
            <a:avLst/>
          </a:prstGeom>
        </p:spPr>
      </p:pic>
      <p:sp>
        <p:nvSpPr>
          <p:cNvPr id="2" name="TextBox 1">
            <a:extLst>
              <a:ext uri="{FF2B5EF4-FFF2-40B4-BE49-F238E27FC236}">
                <a16:creationId xmlns:a16="http://schemas.microsoft.com/office/drawing/2014/main" id="{8864D06E-7E1C-724C-92DB-559AEF900919}"/>
              </a:ext>
            </a:extLst>
          </p:cNvPr>
          <p:cNvSpPr txBox="1"/>
          <p:nvPr/>
        </p:nvSpPr>
        <p:spPr>
          <a:xfrm>
            <a:off x="804042" y="3444766"/>
            <a:ext cx="7654158" cy="1600438"/>
          </a:xfrm>
          <a:prstGeom prst="rect">
            <a:avLst/>
          </a:prstGeom>
          <a:noFill/>
        </p:spPr>
        <p:txBody>
          <a:bodyPr wrap="square" rtlCol="0">
            <a:spAutoFit/>
          </a:bodyPr>
          <a:lstStyle/>
          <a:p>
            <a:pPr marL="285750" indent="-285750">
              <a:buFont typeface="Wingdings" pitchFamily="2" charset="2"/>
              <a:buChar char="Ø"/>
            </a:pPr>
            <a:r>
              <a:rPr lang="en-US" dirty="0"/>
              <a:t>Employee ID: unique identifier for each employee</a:t>
            </a:r>
          </a:p>
          <a:p>
            <a:pPr marL="285750" indent="-285750">
              <a:buFont typeface="Wingdings" pitchFamily="2" charset="2"/>
              <a:buChar char="Ø"/>
            </a:pPr>
            <a:r>
              <a:rPr lang="en-US" dirty="0"/>
              <a:t>Company ID: unique identifier for each company, 12 companies in total</a:t>
            </a:r>
          </a:p>
          <a:p>
            <a:pPr marL="285750" indent="-285750">
              <a:buFont typeface="Wingdings" pitchFamily="2" charset="2"/>
              <a:buChar char="Ø"/>
            </a:pPr>
            <a:r>
              <a:rPr lang="en-US" dirty="0"/>
              <a:t>Department: 6 different departments</a:t>
            </a:r>
          </a:p>
          <a:p>
            <a:pPr marL="285750" indent="-285750">
              <a:buFont typeface="Wingdings" pitchFamily="2" charset="2"/>
              <a:buChar char="Ø"/>
            </a:pPr>
            <a:r>
              <a:rPr lang="en-US" dirty="0"/>
              <a:t>Seniority: years of working experience before joining the company</a:t>
            </a:r>
          </a:p>
          <a:p>
            <a:pPr marL="285750" indent="-285750">
              <a:buFont typeface="Wingdings" pitchFamily="2" charset="2"/>
              <a:buChar char="Ø"/>
            </a:pPr>
            <a:r>
              <a:rPr lang="en-US" dirty="0"/>
              <a:t>Salary: average yearly salary</a:t>
            </a:r>
          </a:p>
          <a:p>
            <a:pPr marL="285750" indent="-285750">
              <a:buFont typeface="Wingdings" pitchFamily="2" charset="2"/>
              <a:buChar char="Ø"/>
            </a:pPr>
            <a:r>
              <a:rPr lang="en-US" dirty="0"/>
              <a:t>Join Date</a:t>
            </a:r>
          </a:p>
          <a:p>
            <a:pPr marL="285750" indent="-285750">
              <a:buFont typeface="Wingdings" pitchFamily="2" charset="2"/>
              <a:buChar char="Ø"/>
            </a:pPr>
            <a:r>
              <a:rPr lang="en-US" dirty="0"/>
              <a:t>Quit Date</a:t>
            </a:r>
          </a:p>
        </p:txBody>
      </p:sp>
    </p:spTree>
    <p:extLst>
      <p:ext uri="{BB962C8B-B14F-4D97-AF65-F5344CB8AC3E}">
        <p14:creationId xmlns:p14="http://schemas.microsoft.com/office/powerpoint/2010/main" val="221824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ctrTitle"/>
          </p:nvPr>
        </p:nvSpPr>
        <p:spPr>
          <a:xfrm flipH="1">
            <a:off x="1147650" y="3085150"/>
            <a:ext cx="5789178"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400" dirty="0"/>
              <a:t>EDA &amp; Feature Engineering</a:t>
            </a:r>
            <a:endParaRPr sz="3400" dirty="0"/>
          </a:p>
        </p:txBody>
      </p:sp>
      <p:sp>
        <p:nvSpPr>
          <p:cNvPr id="373" name="Google Shape;373;p53"/>
          <p:cNvSpPr txBox="1">
            <a:spLocks noGrp="1"/>
          </p:cNvSpPr>
          <p:nvPr>
            <p:ph type="title" idx="2"/>
          </p:nvPr>
        </p:nvSpPr>
        <p:spPr>
          <a:xfrm flipH="1">
            <a:off x="1147474" y="2171450"/>
            <a:ext cx="37428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9400"/>
              <a:t>03</a:t>
            </a:r>
            <a:endParaRPr sz="9400"/>
          </a:p>
        </p:txBody>
      </p:sp>
      <p:cxnSp>
        <p:nvCxnSpPr>
          <p:cNvPr id="374" name="Google Shape;374;p53"/>
          <p:cNvCxnSpPr/>
          <p:nvPr/>
        </p:nvCxnSpPr>
        <p:spPr>
          <a:xfrm>
            <a:off x="0" y="4107250"/>
            <a:ext cx="1561500" cy="0"/>
          </a:xfrm>
          <a:prstGeom prst="straightConnector1">
            <a:avLst/>
          </a:prstGeom>
          <a:noFill/>
          <a:ln w="9525" cap="flat" cmpd="sng">
            <a:solidFill>
              <a:schemeClr val="dk1"/>
            </a:solidFill>
            <a:prstDash val="solid"/>
            <a:round/>
            <a:headEnd type="none" w="med" len="med"/>
            <a:tailEnd type="none" w="med" len="med"/>
          </a:ln>
        </p:spPr>
      </p:cxnSp>
      <p:sp>
        <p:nvSpPr>
          <p:cNvPr id="375" name="Google Shape;375;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7" name="Rectángulo 17">
            <a:extLst>
              <a:ext uri="{FF2B5EF4-FFF2-40B4-BE49-F238E27FC236}">
                <a16:creationId xmlns:a16="http://schemas.microsoft.com/office/drawing/2014/main" id="{40DF9B76-E19C-4E44-AC9A-EB264E501866}"/>
              </a:ext>
            </a:extLst>
          </p:cNvPr>
          <p:cNvSpPr/>
          <p:nvPr/>
        </p:nvSpPr>
        <p:spPr>
          <a:xfrm>
            <a:off x="0" y="417939"/>
            <a:ext cx="9144000" cy="638894"/>
          </a:xfrm>
          <a:prstGeom prst="rect">
            <a:avLst/>
          </a:prstGeom>
          <a:solidFill>
            <a:srgbClr val="536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500"/>
          </a:p>
        </p:txBody>
      </p:sp>
      <p:sp>
        <p:nvSpPr>
          <p:cNvPr id="287" name="Google Shape;287;p44"/>
          <p:cNvSpPr txBox="1">
            <a:spLocks noGrp="1"/>
          </p:cNvSpPr>
          <p:nvPr>
            <p:ph type="title" idx="4294967295"/>
          </p:nvPr>
        </p:nvSpPr>
        <p:spPr>
          <a:xfrm>
            <a:off x="104100" y="47507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bg1"/>
                </a:solidFill>
              </a:rPr>
              <a:t>Data Wrangling</a:t>
            </a:r>
            <a:endParaRPr sz="2500" b="1" dirty="0">
              <a:solidFill>
                <a:schemeClr val="bg1"/>
              </a:solidFill>
            </a:endParaRPr>
          </a:p>
        </p:txBody>
      </p:sp>
      <p:sp>
        <p:nvSpPr>
          <p:cNvPr id="289" name="Google Shape;289;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2" name="TextBox 1">
            <a:extLst>
              <a:ext uri="{FF2B5EF4-FFF2-40B4-BE49-F238E27FC236}">
                <a16:creationId xmlns:a16="http://schemas.microsoft.com/office/drawing/2014/main" id="{8864D06E-7E1C-724C-92DB-559AEF900919}"/>
              </a:ext>
            </a:extLst>
          </p:cNvPr>
          <p:cNvSpPr txBox="1"/>
          <p:nvPr/>
        </p:nvSpPr>
        <p:spPr>
          <a:xfrm>
            <a:off x="537321" y="1302904"/>
            <a:ext cx="6273382" cy="3930371"/>
          </a:xfrm>
          <a:prstGeom prst="rect">
            <a:avLst/>
          </a:prstGeom>
          <a:noFill/>
        </p:spPr>
        <p:txBody>
          <a:bodyPr wrap="square" rtlCol="0">
            <a:spAutoFit/>
          </a:bodyPr>
          <a:lstStyle/>
          <a:p>
            <a:pPr marL="285750" indent="-285750">
              <a:lnSpc>
                <a:spcPct val="150000"/>
              </a:lnSpc>
              <a:buFont typeface="Wingdings" pitchFamily="2" charset="2"/>
              <a:buChar char="Ø"/>
            </a:pPr>
            <a:r>
              <a:rPr lang="en-US" dirty="0"/>
              <a:t>Missing Value</a:t>
            </a:r>
          </a:p>
          <a:p>
            <a:pPr marL="285750" lvl="1" indent="-285750">
              <a:lnSpc>
                <a:spcPct val="150000"/>
              </a:lnSpc>
              <a:buFont typeface="Wingdings" pitchFamily="2" charset="2"/>
              <a:buChar char="v"/>
            </a:pPr>
            <a:r>
              <a:rPr lang="en-US" dirty="0"/>
              <a:t>7 columns in total, only quit date contains missing value</a:t>
            </a:r>
          </a:p>
          <a:p>
            <a:pPr marL="285750" lvl="1" indent="-285750">
              <a:lnSpc>
                <a:spcPct val="150000"/>
              </a:lnSpc>
              <a:buFont typeface="Wingdings" pitchFamily="2" charset="2"/>
              <a:buChar char="v"/>
            </a:pPr>
            <a:r>
              <a:rPr lang="en-US" dirty="0"/>
              <a:t>Generate a new variable “churn” from “</a:t>
            </a:r>
            <a:r>
              <a:rPr lang="en-US" dirty="0" err="1"/>
              <a:t>quit_date</a:t>
            </a:r>
            <a:r>
              <a:rPr lang="en-US" dirty="0"/>
              <a:t>”, and use as the target variable in later use</a:t>
            </a:r>
          </a:p>
          <a:p>
            <a:pPr marL="285750" indent="-285750">
              <a:lnSpc>
                <a:spcPct val="150000"/>
              </a:lnSpc>
              <a:buFont typeface="Wingdings" pitchFamily="2" charset="2"/>
              <a:buChar char="Ø"/>
            </a:pPr>
            <a:endParaRPr lang="en-US" dirty="0"/>
          </a:p>
          <a:p>
            <a:pPr marL="285750" indent="-285750">
              <a:lnSpc>
                <a:spcPct val="150000"/>
              </a:lnSpc>
              <a:buFont typeface="Wingdings" pitchFamily="2" charset="2"/>
              <a:buChar char="Ø"/>
            </a:pPr>
            <a:r>
              <a:rPr lang="en-US" dirty="0"/>
              <a:t>Outlier Analysis</a:t>
            </a:r>
          </a:p>
          <a:p>
            <a:pPr marL="285750" indent="-285750">
              <a:lnSpc>
                <a:spcPct val="150000"/>
              </a:lnSpc>
              <a:buFont typeface="Wingdings" pitchFamily="2" charset="2"/>
              <a:buChar char="v"/>
            </a:pPr>
            <a:r>
              <a:rPr lang="en-US" dirty="0"/>
              <a:t>Seniority: 98 &amp; 99 </a:t>
            </a:r>
            <a:r>
              <a:rPr lang="en-US" dirty="0">
                <a:sym typeface="Wingdings" pitchFamily="2" charset="2"/>
              </a:rPr>
              <a:t> must be wrong entries</a:t>
            </a:r>
          </a:p>
          <a:p>
            <a:pPr marL="285750" indent="-285750">
              <a:lnSpc>
                <a:spcPct val="150000"/>
              </a:lnSpc>
              <a:buFont typeface="Wingdings" pitchFamily="2" charset="2"/>
              <a:buChar char="v"/>
            </a:pPr>
            <a:r>
              <a:rPr lang="en-US" dirty="0">
                <a:sym typeface="Wingdings" pitchFamily="2" charset="2"/>
              </a:rPr>
              <a:t>Company ID: company 11 and 12 have really low presence in the dataset and might influence the performance of the machine learning model. Won’t use for machine learning, but would leave as it is to understand the headcounts in different companies. </a:t>
            </a:r>
          </a:p>
          <a:p>
            <a:pPr marL="285750" indent="-285750">
              <a:lnSpc>
                <a:spcPct val="150000"/>
              </a:lnSpc>
              <a:buFont typeface="Wingdings" pitchFamily="2" charset="2"/>
              <a:buChar char="v"/>
            </a:pPr>
            <a:endParaRPr lang="en-US" dirty="0"/>
          </a:p>
        </p:txBody>
      </p:sp>
      <p:pic>
        <p:nvPicPr>
          <p:cNvPr id="3" name="Picture 2">
            <a:extLst>
              <a:ext uri="{FF2B5EF4-FFF2-40B4-BE49-F238E27FC236}">
                <a16:creationId xmlns:a16="http://schemas.microsoft.com/office/drawing/2014/main" id="{AEB0F3B7-A326-654C-85B3-27CB4F3B9BF1}"/>
              </a:ext>
            </a:extLst>
          </p:cNvPr>
          <p:cNvPicPr>
            <a:picLocks noChangeAspect="1"/>
          </p:cNvPicPr>
          <p:nvPr/>
        </p:nvPicPr>
        <p:blipFill>
          <a:blip r:embed="rId3"/>
          <a:stretch>
            <a:fillRect/>
          </a:stretch>
        </p:blipFill>
        <p:spPr>
          <a:xfrm>
            <a:off x="6888034" y="2096661"/>
            <a:ext cx="1943100" cy="2628900"/>
          </a:xfrm>
          <a:prstGeom prst="rect">
            <a:avLst/>
          </a:prstGeom>
        </p:spPr>
      </p:pic>
    </p:spTree>
    <p:extLst>
      <p:ext uri="{BB962C8B-B14F-4D97-AF65-F5344CB8AC3E}">
        <p14:creationId xmlns:p14="http://schemas.microsoft.com/office/powerpoint/2010/main" val="2783995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7" name="Rectángulo 17">
            <a:extLst>
              <a:ext uri="{FF2B5EF4-FFF2-40B4-BE49-F238E27FC236}">
                <a16:creationId xmlns:a16="http://schemas.microsoft.com/office/drawing/2014/main" id="{40DF9B76-E19C-4E44-AC9A-EB264E501866}"/>
              </a:ext>
            </a:extLst>
          </p:cNvPr>
          <p:cNvSpPr/>
          <p:nvPr/>
        </p:nvSpPr>
        <p:spPr>
          <a:xfrm>
            <a:off x="0" y="417939"/>
            <a:ext cx="9144000" cy="638894"/>
          </a:xfrm>
          <a:prstGeom prst="rect">
            <a:avLst/>
          </a:prstGeom>
          <a:solidFill>
            <a:srgbClr val="536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500"/>
          </a:p>
        </p:txBody>
      </p:sp>
      <p:sp>
        <p:nvSpPr>
          <p:cNvPr id="287" name="Google Shape;287;p44"/>
          <p:cNvSpPr txBox="1">
            <a:spLocks noGrp="1"/>
          </p:cNvSpPr>
          <p:nvPr>
            <p:ph type="title" idx="4294967295"/>
          </p:nvPr>
        </p:nvSpPr>
        <p:spPr>
          <a:xfrm>
            <a:off x="104100" y="47507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bg1"/>
                </a:solidFill>
              </a:rPr>
              <a:t>EDA &amp; Feature Engineering: time</a:t>
            </a:r>
            <a:endParaRPr sz="2500" b="1" dirty="0">
              <a:solidFill>
                <a:schemeClr val="bg1"/>
              </a:solidFill>
            </a:endParaRPr>
          </a:p>
        </p:txBody>
      </p:sp>
      <p:sp>
        <p:nvSpPr>
          <p:cNvPr id="289" name="Google Shape;289;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2" name="TextBox 1">
            <a:extLst>
              <a:ext uri="{FF2B5EF4-FFF2-40B4-BE49-F238E27FC236}">
                <a16:creationId xmlns:a16="http://schemas.microsoft.com/office/drawing/2014/main" id="{8864D06E-7E1C-724C-92DB-559AEF900919}"/>
              </a:ext>
            </a:extLst>
          </p:cNvPr>
          <p:cNvSpPr txBox="1"/>
          <p:nvPr/>
        </p:nvSpPr>
        <p:spPr>
          <a:xfrm>
            <a:off x="403313" y="1056833"/>
            <a:ext cx="5319569" cy="375552"/>
          </a:xfrm>
          <a:prstGeom prst="rect">
            <a:avLst/>
          </a:prstGeom>
          <a:noFill/>
        </p:spPr>
        <p:txBody>
          <a:bodyPr wrap="square" rtlCol="0">
            <a:spAutoFit/>
          </a:bodyPr>
          <a:lstStyle/>
          <a:p>
            <a:pPr marL="285750" indent="-285750">
              <a:lnSpc>
                <a:spcPct val="150000"/>
              </a:lnSpc>
              <a:buFont typeface="Wingdings" pitchFamily="2" charset="2"/>
              <a:buChar char="Ø"/>
            </a:pPr>
            <a:r>
              <a:rPr lang="en-US" dirty="0"/>
              <a:t>3 new variables: Join Month / Quit Month / Duration</a:t>
            </a:r>
          </a:p>
        </p:txBody>
      </p:sp>
      <p:pic>
        <p:nvPicPr>
          <p:cNvPr id="4" name="Picture 3">
            <a:extLst>
              <a:ext uri="{FF2B5EF4-FFF2-40B4-BE49-F238E27FC236}">
                <a16:creationId xmlns:a16="http://schemas.microsoft.com/office/drawing/2014/main" id="{B038B5DE-C3D1-644B-9523-90FCE498CF56}"/>
              </a:ext>
            </a:extLst>
          </p:cNvPr>
          <p:cNvPicPr>
            <a:picLocks noChangeAspect="1"/>
          </p:cNvPicPr>
          <p:nvPr/>
        </p:nvPicPr>
        <p:blipFill>
          <a:blip r:embed="rId3"/>
          <a:stretch>
            <a:fillRect/>
          </a:stretch>
        </p:blipFill>
        <p:spPr>
          <a:xfrm>
            <a:off x="403313" y="1662749"/>
            <a:ext cx="4119735" cy="2666208"/>
          </a:xfrm>
          <a:prstGeom prst="rect">
            <a:avLst/>
          </a:prstGeom>
        </p:spPr>
      </p:pic>
      <p:pic>
        <p:nvPicPr>
          <p:cNvPr id="5" name="Picture 4">
            <a:extLst>
              <a:ext uri="{FF2B5EF4-FFF2-40B4-BE49-F238E27FC236}">
                <a16:creationId xmlns:a16="http://schemas.microsoft.com/office/drawing/2014/main" id="{85140207-B2F9-8543-8D34-3201C634327C}"/>
              </a:ext>
            </a:extLst>
          </p:cNvPr>
          <p:cNvPicPr>
            <a:picLocks noChangeAspect="1"/>
          </p:cNvPicPr>
          <p:nvPr/>
        </p:nvPicPr>
        <p:blipFill>
          <a:blip r:embed="rId4"/>
          <a:stretch>
            <a:fillRect/>
          </a:stretch>
        </p:blipFill>
        <p:spPr>
          <a:xfrm>
            <a:off x="4985749" y="1662749"/>
            <a:ext cx="3942277" cy="2658838"/>
          </a:xfrm>
          <a:prstGeom prst="rect">
            <a:avLst/>
          </a:prstGeom>
        </p:spPr>
      </p:pic>
      <p:sp>
        <p:nvSpPr>
          <p:cNvPr id="6" name="TextBox 5">
            <a:extLst>
              <a:ext uri="{FF2B5EF4-FFF2-40B4-BE49-F238E27FC236}">
                <a16:creationId xmlns:a16="http://schemas.microsoft.com/office/drawing/2014/main" id="{2B32A115-795C-5244-BA20-A4706656A5B0}"/>
              </a:ext>
            </a:extLst>
          </p:cNvPr>
          <p:cNvSpPr txBox="1"/>
          <p:nvPr/>
        </p:nvSpPr>
        <p:spPr>
          <a:xfrm>
            <a:off x="658244" y="4442074"/>
            <a:ext cx="3679212" cy="307777"/>
          </a:xfrm>
          <a:prstGeom prst="rect">
            <a:avLst/>
          </a:prstGeom>
          <a:noFill/>
        </p:spPr>
        <p:txBody>
          <a:bodyPr wrap="none" rtlCol="0">
            <a:spAutoFit/>
          </a:bodyPr>
          <a:lstStyle/>
          <a:p>
            <a:pPr marL="285750" indent="-285750">
              <a:buFont typeface="Wingdings" pitchFamily="2" charset="2"/>
              <a:buChar char="Ø"/>
            </a:pPr>
            <a:r>
              <a:rPr lang="en-US" dirty="0"/>
              <a:t>Highest retention in Oct &amp; lowest in Dec.</a:t>
            </a:r>
          </a:p>
        </p:txBody>
      </p:sp>
      <p:sp>
        <p:nvSpPr>
          <p:cNvPr id="10" name="TextBox 9">
            <a:extLst>
              <a:ext uri="{FF2B5EF4-FFF2-40B4-BE49-F238E27FC236}">
                <a16:creationId xmlns:a16="http://schemas.microsoft.com/office/drawing/2014/main" id="{B4A672E5-C46D-8D41-A726-DE590EB2941B}"/>
              </a:ext>
            </a:extLst>
          </p:cNvPr>
          <p:cNvSpPr txBox="1"/>
          <p:nvPr/>
        </p:nvSpPr>
        <p:spPr>
          <a:xfrm>
            <a:off x="5117281" y="4381830"/>
            <a:ext cx="3679212" cy="523220"/>
          </a:xfrm>
          <a:prstGeom prst="rect">
            <a:avLst/>
          </a:prstGeom>
          <a:noFill/>
        </p:spPr>
        <p:txBody>
          <a:bodyPr wrap="square" rtlCol="0">
            <a:spAutoFit/>
          </a:bodyPr>
          <a:lstStyle/>
          <a:p>
            <a:pPr marL="285750" indent="-285750">
              <a:buFont typeface="Wingdings" pitchFamily="2" charset="2"/>
              <a:buChar char="Ø"/>
            </a:pPr>
            <a:r>
              <a:rPr lang="en-US" dirty="0"/>
              <a:t>Employees who join the company for 1 year are more likely to quit</a:t>
            </a:r>
          </a:p>
        </p:txBody>
      </p:sp>
    </p:spTree>
    <p:extLst>
      <p:ext uri="{BB962C8B-B14F-4D97-AF65-F5344CB8AC3E}">
        <p14:creationId xmlns:p14="http://schemas.microsoft.com/office/powerpoint/2010/main" val="100439440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1653</Words>
  <Application>Microsoft Macintosh PowerPoint</Application>
  <PresentationFormat>On-screen Show (16:9)</PresentationFormat>
  <Paragraphs>374</Paragraphs>
  <Slides>51</Slides>
  <Notes>48</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51</vt:i4>
      </vt:variant>
    </vt:vector>
  </HeadingPairs>
  <TitlesOfParts>
    <vt:vector size="64" baseType="lpstr">
      <vt:lpstr>Fira Sans Extra Condensed Medium</vt:lpstr>
      <vt:lpstr>Roboto Condensed</vt:lpstr>
      <vt:lpstr>Squada One</vt:lpstr>
      <vt:lpstr>DIN Alternate</vt:lpstr>
      <vt:lpstr>Wingdings</vt:lpstr>
      <vt:lpstr>Berlin Sans FB</vt:lpstr>
      <vt:lpstr>Roboto Condensed Light</vt:lpstr>
      <vt:lpstr>Segoe UI Light</vt:lpstr>
      <vt:lpstr>Arial</vt:lpstr>
      <vt:lpstr>Segoe UI</vt:lpstr>
      <vt:lpstr>Exo 2</vt:lpstr>
      <vt:lpstr>Simple Light</vt:lpstr>
      <vt:lpstr>Tech Newsletter by Slidesgo</vt:lpstr>
      <vt:lpstr>Employee Retention </vt:lpstr>
      <vt:lpstr>TABLE OF CONTENTS</vt:lpstr>
      <vt:lpstr>INTRODUCTION</vt:lpstr>
      <vt:lpstr>Problem Statement </vt:lpstr>
      <vt:lpstr>Data Overview</vt:lpstr>
      <vt:lpstr>Variable Explanation</vt:lpstr>
      <vt:lpstr>EDA &amp; Feature Engineering</vt:lpstr>
      <vt:lpstr>Data Wrangling</vt:lpstr>
      <vt:lpstr>EDA &amp; Feature Engineering: time</vt:lpstr>
      <vt:lpstr>EDA &amp; Feature Engineering: Seniority &amp; Salary</vt:lpstr>
      <vt:lpstr>EDA &amp; Feature Engineering: Company &amp; Department</vt:lpstr>
      <vt:lpstr>Model &amp; Evaluation</vt:lpstr>
      <vt:lpstr>Model: H2ORandomForest</vt:lpstr>
      <vt:lpstr>Model: Evaluation</vt:lpstr>
      <vt:lpstr>Business Implication</vt:lpstr>
      <vt:lpstr>Other Factors</vt:lpstr>
      <vt:lpstr>Conclusion</vt:lpstr>
      <vt:lpstr>PowerPoint Presentation</vt:lpstr>
      <vt:lpstr>PowerPoint Presentation</vt:lpstr>
      <vt:lpstr>PowerPoint Presentation</vt:lpstr>
      <vt:lpstr>Data Preparation</vt:lpstr>
      <vt:lpstr>PowerPoint Presentation</vt:lpstr>
      <vt:lpstr>Data Preparation</vt:lpstr>
      <vt:lpstr>Outlier Analysis</vt:lpstr>
      <vt:lpstr>Outlier Analysis</vt:lpstr>
      <vt:lpstr>Outlier Analysis - Geography</vt:lpstr>
      <vt:lpstr>Outlier Analysis - Customer Segment &amp; Years Joined </vt:lpstr>
      <vt:lpstr>Model 1 - SVM</vt:lpstr>
      <vt:lpstr>Model 2 - Random Forest</vt:lpstr>
      <vt:lpstr>Model 3 - Gradient Boosting </vt:lpstr>
      <vt:lpstr>Model 4 - XGBoost </vt:lpstr>
      <vt:lpstr>Model 5 - Stacked Model</vt:lpstr>
      <vt:lpstr>Model recommendation</vt:lpstr>
      <vt:lpstr>Model recommendation</vt:lpstr>
      <vt:lpstr>ANALYTICAL APPROACH</vt:lpstr>
      <vt:lpstr>Business interpretation - Borough</vt:lpstr>
      <vt:lpstr>Business interpretation - Zip code</vt:lpstr>
      <vt:lpstr>Business interpretation - Years since joined</vt:lpstr>
      <vt:lpstr>Business interpretation - Customer segment</vt:lpstr>
      <vt:lpstr>PowerPoint Presentation</vt:lpstr>
      <vt:lpstr>Business interpretation - Billed demand</vt:lpstr>
      <vt:lpstr>Business interpretation - Billed amount</vt:lpstr>
      <vt:lpstr>BUSINESS STRATEGY</vt:lpstr>
      <vt:lpstr>Recommendation</vt:lpstr>
      <vt:lpstr>CONCLUSION</vt:lpstr>
      <vt:lpstr>Conclusion</vt:lpstr>
      <vt:lpstr>Model Deployment</vt:lpstr>
      <vt:lpstr>Thank you!</vt:lpstr>
      <vt:lpstr>SUPPORTING MATERIAL</vt:lpstr>
      <vt:lpstr>Model interpretation</vt:lpstr>
      <vt:lpstr>Variable importance - GBM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Retention </dc:title>
  <cp:lastModifiedBy>wang jasmine</cp:lastModifiedBy>
  <cp:revision>6</cp:revision>
  <dcterms:modified xsi:type="dcterms:W3CDTF">2021-01-10T22:53:20Z</dcterms:modified>
</cp:coreProperties>
</file>